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57" r:id="rId3"/>
    <p:sldId id="258" r:id="rId4"/>
    <p:sldId id="262" r:id="rId5"/>
    <p:sldId id="264" r:id="rId6"/>
    <p:sldId id="265" r:id="rId7"/>
    <p:sldId id="276" r:id="rId8"/>
    <p:sldId id="268" r:id="rId9"/>
    <p:sldId id="266" r:id="rId10"/>
    <p:sldId id="272" r:id="rId11"/>
    <p:sldId id="273" r:id="rId12"/>
    <p:sldId id="274" r:id="rId13"/>
    <p:sldId id="275" r:id="rId14"/>
    <p:sldId id="277"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0316"/>
  </p:normalViewPr>
  <p:slideViewPr>
    <p:cSldViewPr snapToGrid="0">
      <p:cViewPr varScale="1">
        <p:scale>
          <a:sx n="134" d="100"/>
          <a:sy n="134" d="100"/>
        </p:scale>
        <p:origin x="100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everyone. Today, I’d like to talk about my final project, Humans as AI, AI as Humans.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2c3191a6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62c3191a6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expand the scale of the discussions of AI models, I am going to project AI models onto new dimensions provided by these novels and essays. This allows us to abandon the details that we don’t need when discussing on a complex scale / and focus on the emergent properties of AI models as a writer. Also, for this question, I created my co-authors, Mr. </a:t>
            </a:r>
            <a:r>
              <a:rPr lang="en-US" dirty="0" err="1"/>
              <a:t>Heptapod</a:t>
            </a:r>
            <a:r>
              <a:rPr lang="en-US" dirty="0"/>
              <a:t>, Orwell’s thoughts, and Liu’s thoughts, on </a:t>
            </a:r>
            <a:r>
              <a:rPr lang="en-US" dirty="0" err="1"/>
              <a:t>ChatGPT</a:t>
            </a:r>
            <a:endParaRPr dirty="0"/>
          </a:p>
        </p:txBody>
      </p:sp>
    </p:spTree>
    <p:extLst>
      <p:ext uri="{BB962C8B-B14F-4D97-AF65-F5344CB8AC3E}">
        <p14:creationId xmlns:p14="http://schemas.microsoft.com/office/powerpoint/2010/main" val="223543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2c3191a6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62c3191a6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Story of Your Life written by Ted Chiang, where the difference between human language and </a:t>
            </a:r>
            <a:r>
              <a:rPr lang="en-US" dirty="0" err="1"/>
              <a:t>Heptapod</a:t>
            </a:r>
            <a:r>
              <a:rPr lang="en-US" dirty="0"/>
              <a:t> B is discussed, I added language models as another existence in the novel and discussed how they speak in comparison with human language and </a:t>
            </a:r>
            <a:r>
              <a:rPr lang="en-US" dirty="0" err="1"/>
              <a:t>Heptapod</a:t>
            </a:r>
            <a:r>
              <a:rPr lang="en-US" dirty="0"/>
              <a:t> B. And because I am not a </a:t>
            </a:r>
            <a:r>
              <a:rPr lang="en-US" dirty="0" err="1"/>
              <a:t>Heptapod</a:t>
            </a:r>
            <a:r>
              <a:rPr lang="en-US" dirty="0"/>
              <a:t>, </a:t>
            </a:r>
            <a:r>
              <a:rPr lang="en-US" dirty="0" err="1"/>
              <a:t>Mr</a:t>
            </a:r>
            <a:r>
              <a:rPr lang="en-US" dirty="0"/>
              <a:t> </a:t>
            </a:r>
            <a:r>
              <a:rPr lang="en-US" dirty="0" err="1"/>
              <a:t>Heptapod</a:t>
            </a:r>
            <a:r>
              <a:rPr lang="en-US" dirty="0"/>
              <a:t> shared his thoughts about human language and AI’s language.</a:t>
            </a:r>
            <a:endParaRPr dirty="0"/>
          </a:p>
        </p:txBody>
      </p:sp>
    </p:spTree>
    <p:extLst>
      <p:ext uri="{BB962C8B-B14F-4D97-AF65-F5344CB8AC3E}">
        <p14:creationId xmlns:p14="http://schemas.microsoft.com/office/powerpoint/2010/main" val="1195280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2c3191a6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62c3191a6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George Orwell’s Why I Write, I had Orwell’s Thoughts write its own version of Why I Write, and it actually wrote an essay and named it Why I Respond. With this essay, I am going to discuss whether it’s right to say </a:t>
            </a:r>
            <a:r>
              <a:rPr lang="en-US" dirty="0" err="1"/>
              <a:t>ChatGPT</a:t>
            </a:r>
            <a:r>
              <a:rPr lang="en-US" dirty="0"/>
              <a:t> indeed has reasons to respond, or it’s just programmed to respond.</a:t>
            </a:r>
            <a:endParaRPr dirty="0"/>
          </a:p>
        </p:txBody>
      </p:sp>
    </p:spTree>
    <p:extLst>
      <p:ext uri="{BB962C8B-B14F-4D97-AF65-F5344CB8AC3E}">
        <p14:creationId xmlns:p14="http://schemas.microsoft.com/office/powerpoint/2010/main" val="4035335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2c3191a6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62c3191a6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Lastly, for The Bookmaking Habits of Selected Species by Liu, the AI models were added to the novel as another species, named </a:t>
            </a:r>
            <a:r>
              <a:rPr lang="en-US" dirty="0" err="1"/>
              <a:t>Lexiconians</a:t>
            </a:r>
            <a:r>
              <a:rPr lang="en-US" dirty="0"/>
              <a:t>, and their writing habits were discussed with the help of Liu’s Thoughts. This is an attempt to see language models not only as the sum of writers but as a society.</a:t>
            </a:r>
          </a:p>
        </p:txBody>
      </p:sp>
    </p:spTree>
    <p:extLst>
      <p:ext uri="{BB962C8B-B14F-4D97-AF65-F5344CB8AC3E}">
        <p14:creationId xmlns:p14="http://schemas.microsoft.com/office/powerpoint/2010/main" val="3055271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2c3191a6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62c3191a6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end of the presentation, and if you are interested in this project, I uploaded the most recent version of my final report on this webpage so that you can check it out. Thank you for listening!</a:t>
            </a:r>
          </a:p>
        </p:txBody>
      </p:sp>
    </p:spTree>
    <p:extLst>
      <p:ext uri="{BB962C8B-B14F-4D97-AF65-F5344CB8AC3E}">
        <p14:creationId xmlns:p14="http://schemas.microsoft.com/office/powerpoint/2010/main" val="3221604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62c3191a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62c3191a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Here, we have human language on the left and AI’s language on the right. The y-axis represents the complexity of systems, so if you go from the bottom to the top, the systems get more complicated. The languages of both humans and AI start from the fundamental architectures like the synapses and the language model architecture, and as they get more complex, the ability to speak and write emerges as an emergent property.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2c3191a6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62c3191a6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However, the discussion surrounding human language and AI-generated language often lacks a balanced and integrated approach. While we only tend to analyze human language as a result of complex systems, we only focus on the fundamental architectures of AI to analyze AI-generated text. This is like, when discussing the difference between Korean and English, you look at the literature written in Korean to analyze the Korean language while you only look at the alphabet of English to analyze the English language.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2c3191a6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62c3191a6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as you might have realized, in this course, we have had many discussions treating both humans and AI models as a writer. This has allowed us to see various aspects of AI models as a writer which we couldn’t see with the traditional approaches.</a:t>
            </a:r>
          </a:p>
        </p:txBody>
      </p:sp>
    </p:spTree>
    <p:extLst>
      <p:ext uri="{BB962C8B-B14F-4D97-AF65-F5344CB8AC3E}">
        <p14:creationId xmlns:p14="http://schemas.microsoft.com/office/powerpoint/2010/main" val="2580986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2c3191a6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62c3191a6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for my project, I am going to discuss human language and AI language on both fundamental and complex scales. The premise here is that a comprehensive understanding of the foundational mechanisms of both is essential for expanding our discussion topic to the discussions about their complex linguistic capacities.</a:t>
            </a:r>
            <a:endParaRPr dirty="0"/>
          </a:p>
        </p:txBody>
      </p:sp>
    </p:spTree>
    <p:extLst>
      <p:ext uri="{BB962C8B-B14F-4D97-AF65-F5344CB8AC3E}">
        <p14:creationId xmlns:p14="http://schemas.microsoft.com/office/powerpoint/2010/main" val="3131365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2c3191a6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62c3191a6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For my project, I am going to discuss human language and AI language on both fundamental and complex scales. The premise here is that a comprehensive understanding of the foundational mechanisms of both is essential for expanding our discussion topic to the discussions about their complex linguistic capacities.</a:t>
            </a:r>
            <a:endParaRPr b="0" dirty="0"/>
          </a:p>
        </p:txBody>
      </p:sp>
    </p:spTree>
    <p:extLst>
      <p:ext uri="{BB962C8B-B14F-4D97-AF65-F5344CB8AC3E}">
        <p14:creationId xmlns:p14="http://schemas.microsoft.com/office/powerpoint/2010/main" val="831240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2c3191a6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62c3191a6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answer the question, I mainly focused on the concept of memory / as memory is the most crucial part when it comes to speaking and writing. For AI, I looked at how AI models are trained to store memories and how they generate text with the memories, based on the transformer model, and for humans, I examined the Atkinson-Shiffrin memory model, which explains how memory is processed in the brain, as illustrated in the figure.</a:t>
            </a:r>
            <a:endParaRPr dirty="0"/>
          </a:p>
        </p:txBody>
      </p:sp>
    </p:spTree>
    <p:extLst>
      <p:ext uri="{BB962C8B-B14F-4D97-AF65-F5344CB8AC3E}">
        <p14:creationId xmlns:p14="http://schemas.microsoft.com/office/powerpoint/2010/main" val="1656275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2c3191a6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62c3191a6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Surprisingly, they work in almost the same way. For AI models, text is first converted into tokens, which AI models can understand, and it’s again converted into context by a mechanism called attention. The same goes for human brains, in the sense that the environmental input is converted into sensory memory and it’s converted again into short-term memory by a mechanism with the same name, </a:t>
            </a:r>
            <a:r>
              <a:rPr lang="en-US" b="1" dirty="0">
                <a:effectLst/>
              </a:rPr>
              <a:t>attention</a:t>
            </a:r>
            <a:r>
              <a:rPr lang="en-US" dirty="0"/>
              <a:t>. On the right, we have model parameters and long-term memory. They are the same in the sense that they store information indefinitely and they are not temporary as they are engraved into the model and the brain, respectively. In the end, I came up with some explanations of why AI and humans write in a different way, and also proposed a new model that encompasses both the human brain and AI models.</a:t>
            </a:r>
            <a:endParaRPr dirty="0"/>
          </a:p>
        </p:txBody>
      </p:sp>
    </p:spTree>
    <p:extLst>
      <p:ext uri="{BB962C8B-B14F-4D97-AF65-F5344CB8AC3E}">
        <p14:creationId xmlns:p14="http://schemas.microsoft.com/office/powerpoint/2010/main" val="391230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2c3191a6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62c3191a6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the second question “From the perspective of humans, how does AI generate text?” I am going to set out my own logical argument treating AI models as a writer, similar to what we’ve done in this course.</a:t>
            </a:r>
            <a:endParaRPr b="0" dirty="0"/>
          </a:p>
        </p:txBody>
      </p:sp>
    </p:spTree>
    <p:extLst>
      <p:ext uri="{BB962C8B-B14F-4D97-AF65-F5344CB8AC3E}">
        <p14:creationId xmlns:p14="http://schemas.microsoft.com/office/powerpoint/2010/main" val="2549576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8" cy="5143501"/>
          </a:xfrm>
          <a:prstGeom prst="rect">
            <a:avLst/>
          </a:prstGeom>
          <a:noFill/>
          <a:ln>
            <a:noFill/>
          </a:ln>
        </p:spPr>
      </p:pic>
      <p:sp>
        <p:nvSpPr>
          <p:cNvPr id="55" name="Google Shape;55;p13"/>
          <p:cNvSpPr/>
          <p:nvPr/>
        </p:nvSpPr>
        <p:spPr>
          <a:xfrm>
            <a:off x="580550" y="3909298"/>
            <a:ext cx="7982877" cy="540921"/>
          </a:xfrm>
          <a:prstGeom prst="rect">
            <a:avLst/>
          </a:prstGeom>
        </p:spPr>
        <p:txBody>
          <a:bodyPr>
            <a:prstTxWarp prst="textPlain">
              <a:avLst/>
            </a:prstTxWarp>
          </a:bodyPr>
          <a:lstStyle/>
          <a:p>
            <a:pPr lvl="0" algn="ctr"/>
            <a:r>
              <a:rPr b="1" i="0" dirty="0">
                <a:ln w="9525" cap="flat" cmpd="sng">
                  <a:solidFill>
                    <a:schemeClr val="lt1"/>
                  </a:solidFill>
                  <a:prstDash val="solid"/>
                  <a:round/>
                  <a:headEnd type="none" w="sm" len="sm"/>
                  <a:tailEnd type="none" w="sm" len="sm"/>
                </a:ln>
                <a:solidFill>
                  <a:schemeClr val="lt2"/>
                </a:solidFill>
                <a:latin typeface="Times New Roman"/>
              </a:rPr>
              <a:t>Humans as AI, AI as Humans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5"/>
          <p:cNvPicPr preferRelativeResize="0"/>
          <p:nvPr/>
        </p:nvPicPr>
        <p:blipFill>
          <a:blip r:embed="rId3">
            <a:alphaModFix/>
          </a:blip>
          <a:stretch>
            <a:fillRect/>
          </a:stretch>
        </p:blipFill>
        <p:spPr>
          <a:xfrm>
            <a:off x="0" y="0"/>
            <a:ext cx="9143998" cy="5143501"/>
          </a:xfrm>
          <a:prstGeom prst="rect">
            <a:avLst/>
          </a:prstGeom>
          <a:noFill/>
          <a:ln>
            <a:noFill/>
          </a:ln>
        </p:spPr>
      </p:pic>
      <p:sp>
        <p:nvSpPr>
          <p:cNvPr id="5" name="TextBox 4">
            <a:extLst>
              <a:ext uri="{FF2B5EF4-FFF2-40B4-BE49-F238E27FC236}">
                <a16:creationId xmlns:a16="http://schemas.microsoft.com/office/drawing/2014/main" id="{5E9EE354-C9F4-0258-DCD6-157B88C9D6D1}"/>
              </a:ext>
            </a:extLst>
          </p:cNvPr>
          <p:cNvSpPr txBox="1"/>
          <p:nvPr/>
        </p:nvSpPr>
        <p:spPr>
          <a:xfrm>
            <a:off x="99587" y="145795"/>
            <a:ext cx="8944824" cy="461665"/>
          </a:xfrm>
          <a:prstGeom prst="rect">
            <a:avLst/>
          </a:prstGeom>
          <a:noFill/>
        </p:spPr>
        <p:txBody>
          <a:bodyPr wrap="square">
            <a:spAutoFit/>
          </a:bodyPr>
          <a:lstStyle/>
          <a:p>
            <a:pPr algn="ctr"/>
            <a:r>
              <a:rPr lang="en-US" sz="2400" b="1" i="0" u="none" strike="noStrike" dirty="0">
                <a:solidFill>
                  <a:schemeClr val="bg1"/>
                </a:solidFill>
                <a:effectLst/>
                <a:latin typeface="Times New Roman" panose="02020603050405020304" pitchFamily="18" charset="0"/>
              </a:rPr>
              <a:t>Q2. From the perspective of humans, how does AI generate text?</a:t>
            </a:r>
          </a:p>
        </p:txBody>
      </p:sp>
      <p:pic>
        <p:nvPicPr>
          <p:cNvPr id="2050" name="Picture 2" descr="Stories of Your Life and Others by Ted Chiang - Paperback - from Russell  Books Ltd (SKU: ING9781101972120)">
            <a:extLst>
              <a:ext uri="{FF2B5EF4-FFF2-40B4-BE49-F238E27FC236}">
                <a16:creationId xmlns:a16="http://schemas.microsoft.com/office/drawing/2014/main" id="{56C21BCB-4286-2F4E-C703-54580999B0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904" y="964649"/>
            <a:ext cx="1598836" cy="24667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y I Write: 1 (Orwell's Essays) by Orwell, George">
            <a:extLst>
              <a:ext uri="{FF2B5EF4-FFF2-40B4-BE49-F238E27FC236}">
                <a16:creationId xmlns:a16="http://schemas.microsoft.com/office/drawing/2014/main" id="{0E1CA7B1-DC66-2596-FB78-EC857C00B9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2487" y="964649"/>
            <a:ext cx="1598836" cy="24667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ookofjoe: 'The Bookmaking Habits of Select Species' — Ken Liu">
            <a:extLst>
              <a:ext uri="{FF2B5EF4-FFF2-40B4-BE49-F238E27FC236}">
                <a16:creationId xmlns:a16="http://schemas.microsoft.com/office/drawing/2014/main" id="{5833D96F-1098-44E6-9BCB-68D5F430C0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0491" y="964649"/>
            <a:ext cx="1545846" cy="24667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0CAC9A-5829-9D70-C3FB-18C26E68DB82}"/>
              </a:ext>
            </a:extLst>
          </p:cNvPr>
          <p:cNvSpPr txBox="1"/>
          <p:nvPr/>
        </p:nvSpPr>
        <p:spPr>
          <a:xfrm>
            <a:off x="921788" y="3480837"/>
            <a:ext cx="1467068" cy="307777"/>
          </a:xfrm>
          <a:prstGeom prst="rect">
            <a:avLst/>
          </a:prstGeom>
          <a:noFill/>
        </p:spPr>
        <p:txBody>
          <a:bodyPr wrap="none" rtlCol="0">
            <a:spAutoFit/>
          </a:bodyPr>
          <a:lstStyle/>
          <a:p>
            <a:r>
              <a:rPr lang="en-US" i="1" dirty="0">
                <a:solidFill>
                  <a:schemeClr val="bg1"/>
                </a:solidFill>
                <a:latin typeface="Times New Roman" panose="02020603050405020304" pitchFamily="18" charset="0"/>
                <a:cs typeface="Times New Roman" panose="02020603050405020304" pitchFamily="18" charset="0"/>
              </a:rPr>
              <a:t>Story of Your Life</a:t>
            </a:r>
          </a:p>
        </p:txBody>
      </p:sp>
      <p:sp>
        <p:nvSpPr>
          <p:cNvPr id="3" name="TextBox 2">
            <a:extLst>
              <a:ext uri="{FF2B5EF4-FFF2-40B4-BE49-F238E27FC236}">
                <a16:creationId xmlns:a16="http://schemas.microsoft.com/office/drawing/2014/main" id="{8E3483AC-95BC-8EF9-9138-5B7D6B201E35}"/>
              </a:ext>
            </a:extLst>
          </p:cNvPr>
          <p:cNvSpPr txBox="1"/>
          <p:nvPr/>
        </p:nvSpPr>
        <p:spPr>
          <a:xfrm>
            <a:off x="3965960" y="3480837"/>
            <a:ext cx="1051891" cy="307777"/>
          </a:xfrm>
          <a:prstGeom prst="rect">
            <a:avLst/>
          </a:prstGeom>
          <a:noFill/>
        </p:spPr>
        <p:txBody>
          <a:bodyPr wrap="none" rtlCol="0">
            <a:spAutoFit/>
          </a:bodyPr>
          <a:lstStyle/>
          <a:p>
            <a:r>
              <a:rPr lang="en-US" i="1" dirty="0">
                <a:solidFill>
                  <a:schemeClr val="bg1"/>
                </a:solidFill>
                <a:latin typeface="Times New Roman" panose="02020603050405020304" pitchFamily="18" charset="0"/>
                <a:cs typeface="Times New Roman" panose="02020603050405020304" pitchFamily="18" charset="0"/>
              </a:rPr>
              <a:t>Why I Write</a:t>
            </a:r>
          </a:p>
        </p:txBody>
      </p:sp>
      <p:sp>
        <p:nvSpPr>
          <p:cNvPr id="4" name="TextBox 3">
            <a:extLst>
              <a:ext uri="{FF2B5EF4-FFF2-40B4-BE49-F238E27FC236}">
                <a16:creationId xmlns:a16="http://schemas.microsoft.com/office/drawing/2014/main" id="{C890CD4B-96EE-6E80-41CF-E72290224D04}"/>
              </a:ext>
            </a:extLst>
          </p:cNvPr>
          <p:cNvSpPr txBox="1"/>
          <p:nvPr/>
        </p:nvSpPr>
        <p:spPr>
          <a:xfrm>
            <a:off x="6493054" y="3480837"/>
            <a:ext cx="1920719" cy="523220"/>
          </a:xfrm>
          <a:prstGeom prst="rect">
            <a:avLst/>
          </a:prstGeom>
          <a:noFill/>
        </p:spPr>
        <p:txBody>
          <a:bodyPr wrap="none" rtlCol="0">
            <a:spAutoFit/>
          </a:bodyPr>
          <a:lstStyle/>
          <a:p>
            <a:pPr algn="ctr"/>
            <a:r>
              <a:rPr lang="en-US" i="1" dirty="0">
                <a:solidFill>
                  <a:schemeClr val="bg1"/>
                </a:solidFill>
                <a:latin typeface="Times New Roman" panose="02020603050405020304" pitchFamily="18" charset="0"/>
                <a:cs typeface="Times New Roman" panose="02020603050405020304" pitchFamily="18" charset="0"/>
              </a:rPr>
              <a:t>The Bookmaking Habits</a:t>
            </a:r>
          </a:p>
          <a:p>
            <a:pPr algn="ctr"/>
            <a:r>
              <a:rPr lang="en-US" i="1" dirty="0">
                <a:solidFill>
                  <a:schemeClr val="bg1"/>
                </a:solidFill>
                <a:latin typeface="Times New Roman" panose="02020603050405020304" pitchFamily="18" charset="0"/>
                <a:cs typeface="Times New Roman" panose="02020603050405020304" pitchFamily="18" charset="0"/>
              </a:rPr>
              <a:t>of Selected Species</a:t>
            </a:r>
          </a:p>
        </p:txBody>
      </p:sp>
      <p:pic>
        <p:nvPicPr>
          <p:cNvPr id="9" name="Picture 8">
            <a:extLst>
              <a:ext uri="{FF2B5EF4-FFF2-40B4-BE49-F238E27FC236}">
                <a16:creationId xmlns:a16="http://schemas.microsoft.com/office/drawing/2014/main" id="{28480352-C577-B28A-4804-F27D188CDB40}"/>
              </a:ext>
            </a:extLst>
          </p:cNvPr>
          <p:cNvPicPr>
            <a:picLocks noChangeAspect="1"/>
          </p:cNvPicPr>
          <p:nvPr/>
        </p:nvPicPr>
        <p:blipFill>
          <a:blip r:embed="rId7"/>
          <a:stretch>
            <a:fillRect/>
          </a:stretch>
        </p:blipFill>
        <p:spPr>
          <a:xfrm>
            <a:off x="3965960" y="3838025"/>
            <a:ext cx="1051891" cy="1136220"/>
          </a:xfrm>
          <a:prstGeom prst="rect">
            <a:avLst/>
          </a:prstGeom>
        </p:spPr>
      </p:pic>
      <p:pic>
        <p:nvPicPr>
          <p:cNvPr id="10" name="Picture 9">
            <a:extLst>
              <a:ext uri="{FF2B5EF4-FFF2-40B4-BE49-F238E27FC236}">
                <a16:creationId xmlns:a16="http://schemas.microsoft.com/office/drawing/2014/main" id="{8239A2C4-7EA3-3DC1-7F96-3461A3F68E3F}"/>
              </a:ext>
            </a:extLst>
          </p:cNvPr>
          <p:cNvPicPr>
            <a:picLocks noChangeAspect="1"/>
          </p:cNvPicPr>
          <p:nvPr/>
        </p:nvPicPr>
        <p:blipFill>
          <a:blip r:embed="rId8"/>
          <a:stretch>
            <a:fillRect/>
          </a:stretch>
        </p:blipFill>
        <p:spPr>
          <a:xfrm>
            <a:off x="7046030" y="4020819"/>
            <a:ext cx="814765" cy="1105920"/>
          </a:xfrm>
          <a:prstGeom prst="rect">
            <a:avLst/>
          </a:prstGeom>
        </p:spPr>
      </p:pic>
      <p:pic>
        <p:nvPicPr>
          <p:cNvPr id="12" name="Picture 11">
            <a:extLst>
              <a:ext uri="{FF2B5EF4-FFF2-40B4-BE49-F238E27FC236}">
                <a16:creationId xmlns:a16="http://schemas.microsoft.com/office/drawing/2014/main" id="{46778541-D4D6-17F4-A6FB-510A232EE5C1}"/>
              </a:ext>
            </a:extLst>
          </p:cNvPr>
          <p:cNvPicPr>
            <a:picLocks noChangeAspect="1"/>
          </p:cNvPicPr>
          <p:nvPr/>
        </p:nvPicPr>
        <p:blipFill>
          <a:blip r:embed="rId9"/>
          <a:stretch>
            <a:fillRect/>
          </a:stretch>
        </p:blipFill>
        <p:spPr>
          <a:xfrm>
            <a:off x="1125695" y="3909355"/>
            <a:ext cx="1059253" cy="1104424"/>
          </a:xfrm>
          <a:prstGeom prst="rect">
            <a:avLst/>
          </a:prstGeom>
        </p:spPr>
      </p:pic>
    </p:spTree>
    <p:extLst>
      <p:ext uri="{BB962C8B-B14F-4D97-AF65-F5344CB8AC3E}">
        <p14:creationId xmlns:p14="http://schemas.microsoft.com/office/powerpoint/2010/main" val="2367607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5"/>
          <p:cNvPicPr preferRelativeResize="0"/>
          <p:nvPr/>
        </p:nvPicPr>
        <p:blipFill>
          <a:blip r:embed="rId3">
            <a:alphaModFix/>
          </a:blip>
          <a:stretch>
            <a:fillRect/>
          </a:stretch>
        </p:blipFill>
        <p:spPr>
          <a:xfrm>
            <a:off x="0" y="0"/>
            <a:ext cx="9143998" cy="5143501"/>
          </a:xfrm>
          <a:prstGeom prst="rect">
            <a:avLst/>
          </a:prstGeom>
          <a:noFill/>
          <a:ln>
            <a:noFill/>
          </a:ln>
        </p:spPr>
      </p:pic>
      <p:sp>
        <p:nvSpPr>
          <p:cNvPr id="5" name="TextBox 4">
            <a:extLst>
              <a:ext uri="{FF2B5EF4-FFF2-40B4-BE49-F238E27FC236}">
                <a16:creationId xmlns:a16="http://schemas.microsoft.com/office/drawing/2014/main" id="{5E9EE354-C9F4-0258-DCD6-157B88C9D6D1}"/>
              </a:ext>
            </a:extLst>
          </p:cNvPr>
          <p:cNvSpPr txBox="1"/>
          <p:nvPr/>
        </p:nvSpPr>
        <p:spPr>
          <a:xfrm>
            <a:off x="99587" y="145795"/>
            <a:ext cx="8944824" cy="461665"/>
          </a:xfrm>
          <a:prstGeom prst="rect">
            <a:avLst/>
          </a:prstGeom>
          <a:noFill/>
        </p:spPr>
        <p:txBody>
          <a:bodyPr wrap="square">
            <a:spAutoFit/>
          </a:bodyPr>
          <a:lstStyle/>
          <a:p>
            <a:pPr algn="ctr"/>
            <a:r>
              <a:rPr lang="en-US" sz="2400" b="1" i="0" u="none" strike="noStrike" dirty="0">
                <a:solidFill>
                  <a:schemeClr val="bg1"/>
                </a:solidFill>
                <a:effectLst/>
                <a:latin typeface="Times New Roman" panose="02020603050405020304" pitchFamily="18" charset="0"/>
              </a:rPr>
              <a:t>Q2. From the perspective of humans, how does AI generate text?</a:t>
            </a:r>
          </a:p>
        </p:txBody>
      </p:sp>
      <p:pic>
        <p:nvPicPr>
          <p:cNvPr id="2050" name="Picture 2" descr="Stories of Your Life and Others by Ted Chiang - Paperback - from Russell  Books Ltd (SKU: ING9781101972120)">
            <a:extLst>
              <a:ext uri="{FF2B5EF4-FFF2-40B4-BE49-F238E27FC236}">
                <a16:creationId xmlns:a16="http://schemas.microsoft.com/office/drawing/2014/main" id="{56C21BCB-4286-2F4E-C703-54580999B0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055" y="1463498"/>
            <a:ext cx="1598836" cy="24667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0CAC9A-5829-9D70-C3FB-18C26E68DB82}"/>
              </a:ext>
            </a:extLst>
          </p:cNvPr>
          <p:cNvSpPr txBox="1"/>
          <p:nvPr/>
        </p:nvSpPr>
        <p:spPr>
          <a:xfrm>
            <a:off x="677939" y="3979686"/>
            <a:ext cx="1467068" cy="307777"/>
          </a:xfrm>
          <a:prstGeom prst="rect">
            <a:avLst/>
          </a:prstGeom>
          <a:noFill/>
        </p:spPr>
        <p:txBody>
          <a:bodyPr wrap="none" rtlCol="0">
            <a:spAutoFit/>
          </a:bodyPr>
          <a:lstStyle/>
          <a:p>
            <a:r>
              <a:rPr lang="en-US" i="1" dirty="0">
                <a:solidFill>
                  <a:schemeClr val="bg1"/>
                </a:solidFill>
                <a:latin typeface="Times New Roman" panose="02020603050405020304" pitchFamily="18" charset="0"/>
                <a:cs typeface="Times New Roman" panose="02020603050405020304" pitchFamily="18" charset="0"/>
              </a:rPr>
              <a:t>Story of Your Life</a:t>
            </a:r>
          </a:p>
        </p:txBody>
      </p:sp>
      <p:pic>
        <p:nvPicPr>
          <p:cNvPr id="12" name="Picture 11">
            <a:extLst>
              <a:ext uri="{FF2B5EF4-FFF2-40B4-BE49-F238E27FC236}">
                <a16:creationId xmlns:a16="http://schemas.microsoft.com/office/drawing/2014/main" id="{46778541-D4D6-17F4-A6FB-510A232EE5C1}"/>
              </a:ext>
            </a:extLst>
          </p:cNvPr>
          <p:cNvPicPr>
            <a:picLocks noChangeAspect="1"/>
          </p:cNvPicPr>
          <p:nvPr/>
        </p:nvPicPr>
        <p:blipFill>
          <a:blip r:embed="rId5"/>
          <a:stretch>
            <a:fillRect/>
          </a:stretch>
        </p:blipFill>
        <p:spPr>
          <a:xfrm>
            <a:off x="4847861" y="1576557"/>
            <a:ext cx="1725049" cy="1798612"/>
          </a:xfrm>
          <a:prstGeom prst="rect">
            <a:avLst/>
          </a:prstGeom>
        </p:spPr>
      </p:pic>
      <p:sp>
        <p:nvSpPr>
          <p:cNvPr id="6" name="TextBox 5">
            <a:extLst>
              <a:ext uri="{FF2B5EF4-FFF2-40B4-BE49-F238E27FC236}">
                <a16:creationId xmlns:a16="http://schemas.microsoft.com/office/drawing/2014/main" id="{05D63FAC-1927-B913-46D0-7B292B386BCE}"/>
              </a:ext>
            </a:extLst>
          </p:cNvPr>
          <p:cNvSpPr txBox="1"/>
          <p:nvPr/>
        </p:nvSpPr>
        <p:spPr>
          <a:xfrm>
            <a:off x="3099736" y="3887353"/>
            <a:ext cx="5221301" cy="400110"/>
          </a:xfrm>
          <a:prstGeom prst="rect">
            <a:avLst/>
          </a:prstGeom>
          <a:noFill/>
        </p:spPr>
        <p:txBody>
          <a:bodyPr wrap="none" rtlCol="0">
            <a:spAutoFit/>
          </a:bodyPr>
          <a:lstStyle/>
          <a:p>
            <a:r>
              <a:rPr lang="en-US" sz="2000" i="1" dirty="0">
                <a:solidFill>
                  <a:schemeClr val="bg1"/>
                </a:solidFill>
                <a:latin typeface="Times New Roman" panose="02020603050405020304" pitchFamily="18" charset="0"/>
                <a:cs typeface="Times New Roman" panose="02020603050405020304" pitchFamily="18" charset="0"/>
              </a:rPr>
              <a:t>AI’s language from the perspective of </a:t>
            </a:r>
            <a:r>
              <a:rPr lang="en-US" sz="2000" i="1" dirty="0" err="1">
                <a:solidFill>
                  <a:schemeClr val="bg1"/>
                </a:solidFill>
                <a:latin typeface="Times New Roman" panose="02020603050405020304" pitchFamily="18" charset="0"/>
                <a:cs typeface="Times New Roman" panose="02020603050405020304" pitchFamily="18" charset="0"/>
              </a:rPr>
              <a:t>Heptapods</a:t>
            </a:r>
            <a:endParaRPr lang="en-US" sz="2000"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1471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5"/>
          <p:cNvPicPr preferRelativeResize="0"/>
          <p:nvPr/>
        </p:nvPicPr>
        <p:blipFill>
          <a:blip r:embed="rId3">
            <a:alphaModFix/>
          </a:blip>
          <a:stretch>
            <a:fillRect/>
          </a:stretch>
        </p:blipFill>
        <p:spPr>
          <a:xfrm>
            <a:off x="0" y="0"/>
            <a:ext cx="9143998" cy="5143501"/>
          </a:xfrm>
          <a:prstGeom prst="rect">
            <a:avLst/>
          </a:prstGeom>
          <a:noFill/>
          <a:ln>
            <a:noFill/>
          </a:ln>
        </p:spPr>
      </p:pic>
      <p:sp>
        <p:nvSpPr>
          <p:cNvPr id="5" name="TextBox 4">
            <a:extLst>
              <a:ext uri="{FF2B5EF4-FFF2-40B4-BE49-F238E27FC236}">
                <a16:creationId xmlns:a16="http://schemas.microsoft.com/office/drawing/2014/main" id="{5E9EE354-C9F4-0258-DCD6-157B88C9D6D1}"/>
              </a:ext>
            </a:extLst>
          </p:cNvPr>
          <p:cNvSpPr txBox="1"/>
          <p:nvPr/>
        </p:nvSpPr>
        <p:spPr>
          <a:xfrm>
            <a:off x="99587" y="145795"/>
            <a:ext cx="8944824" cy="461665"/>
          </a:xfrm>
          <a:prstGeom prst="rect">
            <a:avLst/>
          </a:prstGeom>
          <a:noFill/>
        </p:spPr>
        <p:txBody>
          <a:bodyPr wrap="square">
            <a:spAutoFit/>
          </a:bodyPr>
          <a:lstStyle/>
          <a:p>
            <a:pPr algn="ctr"/>
            <a:r>
              <a:rPr lang="en-US" sz="2400" b="1" i="0" u="none" strike="noStrike" dirty="0">
                <a:solidFill>
                  <a:schemeClr val="bg1"/>
                </a:solidFill>
                <a:effectLst/>
                <a:latin typeface="Times New Roman" panose="02020603050405020304" pitchFamily="18" charset="0"/>
              </a:rPr>
              <a:t>Q2. From the perspective of humans, how does AI generate text?</a:t>
            </a:r>
          </a:p>
        </p:txBody>
      </p:sp>
      <p:sp>
        <p:nvSpPr>
          <p:cNvPr id="2" name="TextBox 1">
            <a:extLst>
              <a:ext uri="{FF2B5EF4-FFF2-40B4-BE49-F238E27FC236}">
                <a16:creationId xmlns:a16="http://schemas.microsoft.com/office/drawing/2014/main" id="{1F0CAC9A-5829-9D70-C3FB-18C26E68DB82}"/>
              </a:ext>
            </a:extLst>
          </p:cNvPr>
          <p:cNvSpPr txBox="1"/>
          <p:nvPr/>
        </p:nvSpPr>
        <p:spPr>
          <a:xfrm>
            <a:off x="885527" y="3974349"/>
            <a:ext cx="1051891" cy="307777"/>
          </a:xfrm>
          <a:prstGeom prst="rect">
            <a:avLst/>
          </a:prstGeom>
          <a:noFill/>
        </p:spPr>
        <p:txBody>
          <a:bodyPr wrap="none" rtlCol="0">
            <a:spAutoFit/>
          </a:bodyPr>
          <a:lstStyle/>
          <a:p>
            <a:r>
              <a:rPr lang="en-US" i="1" dirty="0">
                <a:solidFill>
                  <a:schemeClr val="bg1"/>
                </a:solidFill>
                <a:latin typeface="Times New Roman" panose="02020603050405020304" pitchFamily="18" charset="0"/>
                <a:cs typeface="Times New Roman" panose="02020603050405020304" pitchFamily="18" charset="0"/>
              </a:rPr>
              <a:t>Why I Write</a:t>
            </a:r>
          </a:p>
        </p:txBody>
      </p:sp>
      <p:sp>
        <p:nvSpPr>
          <p:cNvPr id="6" name="TextBox 5">
            <a:extLst>
              <a:ext uri="{FF2B5EF4-FFF2-40B4-BE49-F238E27FC236}">
                <a16:creationId xmlns:a16="http://schemas.microsoft.com/office/drawing/2014/main" id="{05D63FAC-1927-B913-46D0-7B292B386BCE}"/>
              </a:ext>
            </a:extLst>
          </p:cNvPr>
          <p:cNvSpPr txBox="1"/>
          <p:nvPr/>
        </p:nvSpPr>
        <p:spPr>
          <a:xfrm>
            <a:off x="4498663" y="3858294"/>
            <a:ext cx="2483372" cy="400110"/>
          </a:xfrm>
          <a:prstGeom prst="rect">
            <a:avLst/>
          </a:prstGeom>
          <a:noFill/>
        </p:spPr>
        <p:txBody>
          <a:bodyPr wrap="none" rtlCol="0">
            <a:spAutoFit/>
          </a:bodyPr>
          <a:lstStyle/>
          <a:p>
            <a:r>
              <a:rPr lang="en-US" sz="2000" i="1" dirty="0">
                <a:solidFill>
                  <a:schemeClr val="bg1"/>
                </a:solidFill>
                <a:latin typeface="Times New Roman" panose="02020603050405020304" pitchFamily="18" charset="0"/>
                <a:cs typeface="Times New Roman" panose="02020603050405020304" pitchFamily="18" charset="0"/>
              </a:rPr>
              <a:t>Why I Respond (2023)</a:t>
            </a:r>
          </a:p>
        </p:txBody>
      </p:sp>
      <p:pic>
        <p:nvPicPr>
          <p:cNvPr id="3" name="Picture 4" descr="Why I Write: 1 (Orwell's Essays) by Orwell, George">
            <a:extLst>
              <a:ext uri="{FF2B5EF4-FFF2-40B4-BE49-F238E27FC236}">
                <a16:creationId xmlns:a16="http://schemas.microsoft.com/office/drawing/2014/main" id="{7C69B7F4-C04B-4DD2-BE96-CF58DD2FA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231" y="1463498"/>
            <a:ext cx="1598836" cy="24667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069B739-4FC0-A230-95C8-85442836E0A0}"/>
              </a:ext>
            </a:extLst>
          </p:cNvPr>
          <p:cNvPicPr>
            <a:picLocks noChangeAspect="1"/>
          </p:cNvPicPr>
          <p:nvPr/>
        </p:nvPicPr>
        <p:blipFill>
          <a:blip r:embed="rId5"/>
          <a:stretch>
            <a:fillRect/>
          </a:stretch>
        </p:blipFill>
        <p:spPr>
          <a:xfrm>
            <a:off x="4907789" y="1574695"/>
            <a:ext cx="1665121" cy="1798612"/>
          </a:xfrm>
          <a:prstGeom prst="rect">
            <a:avLst/>
          </a:prstGeom>
        </p:spPr>
      </p:pic>
    </p:spTree>
    <p:extLst>
      <p:ext uri="{BB962C8B-B14F-4D97-AF65-F5344CB8AC3E}">
        <p14:creationId xmlns:p14="http://schemas.microsoft.com/office/powerpoint/2010/main" val="2695397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5"/>
          <p:cNvPicPr preferRelativeResize="0"/>
          <p:nvPr/>
        </p:nvPicPr>
        <p:blipFill>
          <a:blip r:embed="rId3">
            <a:alphaModFix/>
          </a:blip>
          <a:stretch>
            <a:fillRect/>
          </a:stretch>
        </p:blipFill>
        <p:spPr>
          <a:xfrm>
            <a:off x="0" y="0"/>
            <a:ext cx="9143998" cy="5143501"/>
          </a:xfrm>
          <a:prstGeom prst="rect">
            <a:avLst/>
          </a:prstGeom>
          <a:noFill/>
          <a:ln>
            <a:noFill/>
          </a:ln>
        </p:spPr>
      </p:pic>
      <p:sp>
        <p:nvSpPr>
          <p:cNvPr id="5" name="TextBox 4">
            <a:extLst>
              <a:ext uri="{FF2B5EF4-FFF2-40B4-BE49-F238E27FC236}">
                <a16:creationId xmlns:a16="http://schemas.microsoft.com/office/drawing/2014/main" id="{5E9EE354-C9F4-0258-DCD6-157B88C9D6D1}"/>
              </a:ext>
            </a:extLst>
          </p:cNvPr>
          <p:cNvSpPr txBox="1"/>
          <p:nvPr/>
        </p:nvSpPr>
        <p:spPr>
          <a:xfrm>
            <a:off x="99587" y="145795"/>
            <a:ext cx="8944824" cy="461665"/>
          </a:xfrm>
          <a:prstGeom prst="rect">
            <a:avLst/>
          </a:prstGeom>
          <a:noFill/>
        </p:spPr>
        <p:txBody>
          <a:bodyPr wrap="square">
            <a:spAutoFit/>
          </a:bodyPr>
          <a:lstStyle/>
          <a:p>
            <a:pPr algn="ctr"/>
            <a:r>
              <a:rPr lang="en-US" sz="2400" b="1" i="0" u="none" strike="noStrike" dirty="0">
                <a:solidFill>
                  <a:schemeClr val="bg1"/>
                </a:solidFill>
                <a:effectLst/>
                <a:latin typeface="Times New Roman" panose="02020603050405020304" pitchFamily="18" charset="0"/>
              </a:rPr>
              <a:t>Q2. From the perspective of humans, how does AI generate text?</a:t>
            </a:r>
          </a:p>
        </p:txBody>
      </p:sp>
      <p:sp>
        <p:nvSpPr>
          <p:cNvPr id="2" name="TextBox 1">
            <a:extLst>
              <a:ext uri="{FF2B5EF4-FFF2-40B4-BE49-F238E27FC236}">
                <a16:creationId xmlns:a16="http://schemas.microsoft.com/office/drawing/2014/main" id="{1F0CAC9A-5829-9D70-C3FB-18C26E68DB82}"/>
              </a:ext>
            </a:extLst>
          </p:cNvPr>
          <p:cNvSpPr txBox="1"/>
          <p:nvPr/>
        </p:nvSpPr>
        <p:spPr>
          <a:xfrm>
            <a:off x="396612" y="4013667"/>
            <a:ext cx="2105063" cy="523220"/>
          </a:xfrm>
          <a:prstGeom prst="rect">
            <a:avLst/>
          </a:prstGeom>
          <a:noFill/>
        </p:spPr>
        <p:txBody>
          <a:bodyPr wrap="none" rtlCol="0">
            <a:spAutoFit/>
          </a:bodyPr>
          <a:lstStyle/>
          <a:p>
            <a:pPr algn="ctr"/>
            <a:r>
              <a:rPr lang="en-US" i="1" dirty="0">
                <a:solidFill>
                  <a:schemeClr val="bg1"/>
                </a:solidFill>
                <a:latin typeface="Times New Roman" panose="02020603050405020304" pitchFamily="18" charset="0"/>
                <a:cs typeface="Times New Roman" panose="02020603050405020304" pitchFamily="18" charset="0"/>
              </a:rPr>
              <a:t>The Bookmaking Habits of</a:t>
            </a:r>
          </a:p>
          <a:p>
            <a:pPr algn="ctr"/>
            <a:r>
              <a:rPr lang="en-US" i="1" dirty="0">
                <a:solidFill>
                  <a:schemeClr val="bg1"/>
                </a:solidFill>
                <a:latin typeface="Times New Roman" panose="02020603050405020304" pitchFamily="18" charset="0"/>
                <a:cs typeface="Times New Roman" panose="02020603050405020304" pitchFamily="18" charset="0"/>
              </a:rPr>
              <a:t>Select Species</a:t>
            </a:r>
          </a:p>
        </p:txBody>
      </p:sp>
      <p:sp>
        <p:nvSpPr>
          <p:cNvPr id="6" name="TextBox 5">
            <a:extLst>
              <a:ext uri="{FF2B5EF4-FFF2-40B4-BE49-F238E27FC236}">
                <a16:creationId xmlns:a16="http://schemas.microsoft.com/office/drawing/2014/main" id="{05D63FAC-1927-B913-46D0-7B292B386BCE}"/>
              </a:ext>
            </a:extLst>
          </p:cNvPr>
          <p:cNvSpPr txBox="1"/>
          <p:nvPr/>
        </p:nvSpPr>
        <p:spPr>
          <a:xfrm>
            <a:off x="3237591" y="3882016"/>
            <a:ext cx="4945585" cy="400110"/>
          </a:xfrm>
          <a:prstGeom prst="rect">
            <a:avLst/>
          </a:prstGeom>
          <a:noFill/>
        </p:spPr>
        <p:txBody>
          <a:bodyPr wrap="none" rtlCol="0">
            <a:spAutoFit/>
          </a:bodyPr>
          <a:lstStyle/>
          <a:p>
            <a:r>
              <a:rPr lang="en-US" sz="2000" i="1" dirty="0">
                <a:solidFill>
                  <a:schemeClr val="bg1"/>
                </a:solidFill>
                <a:latin typeface="Times New Roman" panose="02020603050405020304" pitchFamily="18" charset="0"/>
                <a:cs typeface="Times New Roman" panose="02020603050405020304" pitchFamily="18" charset="0"/>
              </a:rPr>
              <a:t>The bookmaking Habits of </a:t>
            </a:r>
            <a:r>
              <a:rPr lang="en-US" sz="2000" i="1" dirty="0" err="1">
                <a:solidFill>
                  <a:schemeClr val="bg1"/>
                </a:solidFill>
                <a:latin typeface="Times New Roman" panose="02020603050405020304" pitchFamily="18" charset="0"/>
                <a:cs typeface="Times New Roman" panose="02020603050405020304" pitchFamily="18" charset="0"/>
              </a:rPr>
              <a:t>Lexiconians</a:t>
            </a:r>
            <a:r>
              <a:rPr lang="en-US" sz="2000" i="1" dirty="0">
                <a:solidFill>
                  <a:schemeClr val="bg1"/>
                </a:solidFill>
                <a:latin typeface="Times New Roman" panose="02020603050405020304" pitchFamily="18" charset="0"/>
                <a:cs typeface="Times New Roman" panose="02020603050405020304" pitchFamily="18" charset="0"/>
              </a:rPr>
              <a:t> (2023)</a:t>
            </a:r>
          </a:p>
        </p:txBody>
      </p:sp>
      <p:pic>
        <p:nvPicPr>
          <p:cNvPr id="4" name="Picture 6" descr="bookofjoe: 'The Bookmaking Habits of Select Species' — Ken Liu">
            <a:extLst>
              <a:ext uri="{FF2B5EF4-FFF2-40B4-BE49-F238E27FC236}">
                <a16:creationId xmlns:a16="http://schemas.microsoft.com/office/drawing/2014/main" id="{92FC75D8-E8DC-B894-F12F-2BF3FE506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221" y="1463498"/>
            <a:ext cx="1545846" cy="24667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8CC9FB-6AB0-D490-46E0-05D7A4703C84}"/>
              </a:ext>
            </a:extLst>
          </p:cNvPr>
          <p:cNvPicPr>
            <a:picLocks noChangeAspect="1"/>
          </p:cNvPicPr>
          <p:nvPr/>
        </p:nvPicPr>
        <p:blipFill>
          <a:blip r:embed="rId5"/>
          <a:stretch>
            <a:fillRect/>
          </a:stretch>
        </p:blipFill>
        <p:spPr>
          <a:xfrm>
            <a:off x="4979452" y="1463498"/>
            <a:ext cx="1461865" cy="1984260"/>
          </a:xfrm>
          <a:prstGeom prst="rect">
            <a:avLst/>
          </a:prstGeom>
        </p:spPr>
      </p:pic>
    </p:spTree>
    <p:extLst>
      <p:ext uri="{BB962C8B-B14F-4D97-AF65-F5344CB8AC3E}">
        <p14:creationId xmlns:p14="http://schemas.microsoft.com/office/powerpoint/2010/main" val="4022292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5"/>
          <p:cNvPicPr preferRelativeResize="0"/>
          <p:nvPr/>
        </p:nvPicPr>
        <p:blipFill>
          <a:blip r:embed="rId3">
            <a:alphaModFix/>
          </a:blip>
          <a:stretch>
            <a:fillRect/>
          </a:stretch>
        </p:blipFill>
        <p:spPr>
          <a:xfrm>
            <a:off x="0" y="0"/>
            <a:ext cx="9143998" cy="5143501"/>
          </a:xfrm>
          <a:prstGeom prst="rect">
            <a:avLst/>
          </a:prstGeom>
          <a:noFill/>
          <a:ln>
            <a:noFill/>
          </a:ln>
        </p:spPr>
      </p:pic>
      <p:sp>
        <p:nvSpPr>
          <p:cNvPr id="5" name="TextBox 4">
            <a:extLst>
              <a:ext uri="{FF2B5EF4-FFF2-40B4-BE49-F238E27FC236}">
                <a16:creationId xmlns:a16="http://schemas.microsoft.com/office/drawing/2014/main" id="{5E9EE354-C9F4-0258-DCD6-157B88C9D6D1}"/>
              </a:ext>
            </a:extLst>
          </p:cNvPr>
          <p:cNvSpPr txBox="1"/>
          <p:nvPr/>
        </p:nvSpPr>
        <p:spPr>
          <a:xfrm>
            <a:off x="99587" y="2217807"/>
            <a:ext cx="8944824" cy="707886"/>
          </a:xfrm>
          <a:prstGeom prst="rect">
            <a:avLst/>
          </a:prstGeom>
          <a:noFill/>
        </p:spPr>
        <p:txBody>
          <a:bodyPr wrap="square">
            <a:spAutoFit/>
          </a:bodyPr>
          <a:lstStyle/>
          <a:p>
            <a:pPr algn="ctr"/>
            <a:r>
              <a:rPr lang="en-US" sz="4000" b="1" i="0" u="none" strike="noStrike" dirty="0">
                <a:solidFill>
                  <a:schemeClr val="bg1"/>
                </a:solidFill>
                <a:effectLst/>
                <a:latin typeface="Times New Roman" panose="02020603050405020304" pitchFamily="18" charset="0"/>
              </a:rPr>
              <a:t>Thank You!</a:t>
            </a:r>
          </a:p>
        </p:txBody>
      </p:sp>
      <p:sp>
        <p:nvSpPr>
          <p:cNvPr id="3" name="TextBox 2">
            <a:extLst>
              <a:ext uri="{FF2B5EF4-FFF2-40B4-BE49-F238E27FC236}">
                <a16:creationId xmlns:a16="http://schemas.microsoft.com/office/drawing/2014/main" id="{4448D1D6-9A4D-442D-DDC6-BF3D1EB2A874}"/>
              </a:ext>
            </a:extLst>
          </p:cNvPr>
          <p:cNvSpPr txBox="1"/>
          <p:nvPr/>
        </p:nvSpPr>
        <p:spPr>
          <a:xfrm>
            <a:off x="99587" y="2972768"/>
            <a:ext cx="8944824" cy="369332"/>
          </a:xfrm>
          <a:prstGeom prst="rect">
            <a:avLst/>
          </a:prstGeom>
          <a:noFill/>
        </p:spPr>
        <p:txBody>
          <a:bodyPr wrap="square">
            <a:spAutoFit/>
          </a:bodyPr>
          <a:lstStyle/>
          <a:p>
            <a:pPr algn="ctr"/>
            <a:r>
              <a:rPr lang="en-US" sz="1800" b="1" i="0" u="none" strike="noStrike" dirty="0">
                <a:solidFill>
                  <a:schemeClr val="bg1"/>
                </a:solidFill>
                <a:effectLst/>
                <a:latin typeface="Times New Roman" panose="02020603050405020304" pitchFamily="18" charset="0"/>
              </a:rPr>
              <a:t>https://</a:t>
            </a:r>
            <a:r>
              <a:rPr lang="en-US" sz="1800" b="1" i="0" u="none" strike="noStrike" dirty="0" err="1">
                <a:solidFill>
                  <a:schemeClr val="bg1"/>
                </a:solidFill>
                <a:effectLst/>
                <a:latin typeface="Times New Roman" panose="02020603050405020304" pitchFamily="18" charset="0"/>
              </a:rPr>
              <a:t>www.llm</a:t>
            </a:r>
            <a:r>
              <a:rPr lang="en-US" sz="1800" b="1" i="0" u="none" strike="noStrike" dirty="0">
                <a:solidFill>
                  <a:schemeClr val="bg1"/>
                </a:solidFill>
                <a:effectLst/>
                <a:latin typeface="Times New Roman" panose="02020603050405020304" pitchFamily="18" charset="0"/>
              </a:rPr>
              <a:t>-vs-</a:t>
            </a:r>
            <a:r>
              <a:rPr lang="en-US" sz="1800" b="1" i="0" u="none" strike="noStrike" dirty="0" err="1">
                <a:solidFill>
                  <a:schemeClr val="bg1"/>
                </a:solidFill>
                <a:effectLst/>
                <a:latin typeface="Times New Roman" panose="02020603050405020304" pitchFamily="18" charset="0"/>
              </a:rPr>
              <a:t>human.com</a:t>
            </a:r>
            <a:endParaRPr lang="en-US" sz="1800" b="1" i="0" u="none" strike="noStrike" dirty="0">
              <a:solidFill>
                <a:schemeClr val="bg1"/>
              </a:solidFill>
              <a:effectLst/>
              <a:latin typeface="Times New Roman" panose="02020603050405020304" pitchFamily="18" charset="0"/>
            </a:endParaRPr>
          </a:p>
        </p:txBody>
      </p:sp>
    </p:spTree>
    <p:extLst>
      <p:ext uri="{BB962C8B-B14F-4D97-AF65-F5344CB8AC3E}">
        <p14:creationId xmlns:p14="http://schemas.microsoft.com/office/powerpoint/2010/main" val="209099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0" y="0"/>
            <a:ext cx="9143998" cy="5143501"/>
          </a:xfrm>
          <a:prstGeom prst="rect">
            <a:avLst/>
          </a:prstGeom>
          <a:noFill/>
          <a:ln>
            <a:noFill/>
          </a:ln>
        </p:spPr>
      </p:pic>
      <p:sp>
        <p:nvSpPr>
          <p:cNvPr id="61" name="Google Shape;61;p14"/>
          <p:cNvSpPr/>
          <p:nvPr/>
        </p:nvSpPr>
        <p:spPr>
          <a:xfrm>
            <a:off x="130625" y="263638"/>
            <a:ext cx="261000" cy="4490700"/>
          </a:xfrm>
          <a:prstGeom prst="upArrow">
            <a:avLst>
              <a:gd name="adj1" fmla="val 50000"/>
              <a:gd name="adj2" fmla="val 50000"/>
            </a:avLst>
          </a:prstGeom>
          <a:gradFill flip="none" rotWithShape="1">
            <a:gsLst>
              <a:gs pos="0">
                <a:srgbClr val="FFFF00"/>
              </a:gs>
              <a:gs pos="48000">
                <a:schemeClr val="accent2">
                  <a:lumMod val="97000"/>
                  <a:lumOff val="3000"/>
                </a:schemeClr>
              </a:gs>
              <a:gs pos="100000">
                <a:srgbClr val="7030A0"/>
              </a:gs>
            </a:gsLst>
            <a:lin ang="162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62" name="Google Shape;62;p14"/>
          <p:cNvSpPr txBox="1"/>
          <p:nvPr/>
        </p:nvSpPr>
        <p:spPr>
          <a:xfrm>
            <a:off x="478800" y="265138"/>
            <a:ext cx="112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rgbClr val="7030A0"/>
                </a:solidFill>
                <a:latin typeface="Times New Roman"/>
                <a:ea typeface="Times New Roman"/>
                <a:cs typeface="Times New Roman"/>
                <a:sym typeface="Times New Roman"/>
              </a:rPr>
              <a:t>Complex</a:t>
            </a:r>
            <a:endParaRPr sz="1800" dirty="0">
              <a:solidFill>
                <a:srgbClr val="7030A0"/>
              </a:solidFill>
              <a:latin typeface="Times New Roman"/>
              <a:ea typeface="Times New Roman"/>
              <a:cs typeface="Times New Roman"/>
              <a:sym typeface="Times New Roman"/>
            </a:endParaRPr>
          </a:p>
        </p:txBody>
      </p:sp>
      <p:sp>
        <p:nvSpPr>
          <p:cNvPr id="63" name="Google Shape;63;p14"/>
          <p:cNvSpPr txBox="1"/>
          <p:nvPr/>
        </p:nvSpPr>
        <p:spPr>
          <a:xfrm>
            <a:off x="295875" y="4167063"/>
            <a:ext cx="1627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rgbClr val="FFFF00"/>
                </a:solidFill>
                <a:latin typeface="Times New Roman"/>
                <a:ea typeface="Times New Roman"/>
                <a:cs typeface="Times New Roman"/>
                <a:sym typeface="Times New Roman"/>
              </a:rPr>
              <a:t>Fundamental,</a:t>
            </a:r>
            <a:br>
              <a:rPr lang="en" sz="1800" dirty="0">
                <a:solidFill>
                  <a:srgbClr val="FFFF00"/>
                </a:solidFill>
                <a:latin typeface="Times New Roman"/>
                <a:ea typeface="Times New Roman"/>
                <a:cs typeface="Times New Roman"/>
                <a:sym typeface="Times New Roman"/>
              </a:rPr>
            </a:br>
            <a:r>
              <a:rPr lang="en" sz="1800" dirty="0">
                <a:solidFill>
                  <a:srgbClr val="FFFF00"/>
                </a:solidFill>
                <a:latin typeface="Times New Roman"/>
                <a:ea typeface="Times New Roman"/>
                <a:cs typeface="Times New Roman"/>
                <a:sym typeface="Times New Roman"/>
              </a:rPr>
              <a:t>simple</a:t>
            </a:r>
            <a:endParaRPr sz="1800" dirty="0">
              <a:solidFill>
                <a:srgbClr val="FFFF00"/>
              </a:solidFill>
              <a:latin typeface="Times New Roman"/>
              <a:ea typeface="Times New Roman"/>
              <a:cs typeface="Times New Roman"/>
              <a:sym typeface="Times New Roman"/>
            </a:endParaRPr>
          </a:p>
        </p:txBody>
      </p:sp>
      <p:cxnSp>
        <p:nvCxnSpPr>
          <p:cNvPr id="64" name="Google Shape;64;p14"/>
          <p:cNvCxnSpPr/>
          <p:nvPr/>
        </p:nvCxnSpPr>
        <p:spPr>
          <a:xfrm>
            <a:off x="1923375" y="261100"/>
            <a:ext cx="6884100" cy="17400"/>
          </a:xfrm>
          <a:prstGeom prst="straightConnector1">
            <a:avLst/>
          </a:prstGeom>
          <a:noFill/>
          <a:ln w="28575" cap="flat" cmpd="sng">
            <a:solidFill>
              <a:schemeClr val="lt1"/>
            </a:solidFill>
            <a:prstDash val="solid"/>
            <a:round/>
            <a:headEnd type="none" w="med" len="med"/>
            <a:tailEnd type="none" w="med" len="med"/>
          </a:ln>
        </p:spPr>
      </p:cxnSp>
      <p:cxnSp>
        <p:nvCxnSpPr>
          <p:cNvPr id="65" name="Google Shape;65;p14"/>
          <p:cNvCxnSpPr/>
          <p:nvPr/>
        </p:nvCxnSpPr>
        <p:spPr>
          <a:xfrm>
            <a:off x="1923375" y="735525"/>
            <a:ext cx="6884100" cy="17400"/>
          </a:xfrm>
          <a:prstGeom prst="straightConnector1">
            <a:avLst/>
          </a:prstGeom>
          <a:noFill/>
          <a:ln w="19050" cap="flat" cmpd="sng">
            <a:solidFill>
              <a:schemeClr val="lt1"/>
            </a:solidFill>
            <a:prstDash val="solid"/>
            <a:round/>
            <a:headEnd type="none" w="med" len="med"/>
            <a:tailEnd type="none" w="med" len="med"/>
          </a:ln>
        </p:spPr>
      </p:cxnSp>
      <p:cxnSp>
        <p:nvCxnSpPr>
          <p:cNvPr id="66" name="Google Shape;66;p14"/>
          <p:cNvCxnSpPr/>
          <p:nvPr/>
        </p:nvCxnSpPr>
        <p:spPr>
          <a:xfrm>
            <a:off x="1853850" y="4821700"/>
            <a:ext cx="6884100" cy="17400"/>
          </a:xfrm>
          <a:prstGeom prst="straightConnector1">
            <a:avLst/>
          </a:prstGeom>
          <a:noFill/>
          <a:ln w="28575" cap="flat" cmpd="sng">
            <a:solidFill>
              <a:schemeClr val="lt1"/>
            </a:solidFill>
            <a:prstDash val="solid"/>
            <a:round/>
            <a:headEnd type="none" w="med" len="med"/>
            <a:tailEnd type="none" w="med" len="med"/>
          </a:ln>
        </p:spPr>
      </p:cxnSp>
      <p:cxnSp>
        <p:nvCxnSpPr>
          <p:cNvPr id="67" name="Google Shape;67;p14"/>
          <p:cNvCxnSpPr/>
          <p:nvPr/>
        </p:nvCxnSpPr>
        <p:spPr>
          <a:xfrm flipH="1">
            <a:off x="5278500" y="269800"/>
            <a:ext cx="34800" cy="4542900"/>
          </a:xfrm>
          <a:prstGeom prst="straightConnector1">
            <a:avLst/>
          </a:prstGeom>
          <a:noFill/>
          <a:ln w="19050" cap="flat" cmpd="sng">
            <a:solidFill>
              <a:schemeClr val="lt1"/>
            </a:solidFill>
            <a:prstDash val="solid"/>
            <a:round/>
            <a:headEnd type="none" w="med" len="med"/>
            <a:tailEnd type="none" w="med" len="med"/>
          </a:ln>
        </p:spPr>
      </p:cxnSp>
      <p:sp>
        <p:nvSpPr>
          <p:cNvPr id="68" name="Google Shape;68;p14"/>
          <p:cNvSpPr txBox="1"/>
          <p:nvPr/>
        </p:nvSpPr>
        <p:spPr>
          <a:xfrm>
            <a:off x="2471675" y="257500"/>
            <a:ext cx="2188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dirty="0">
                <a:solidFill>
                  <a:schemeClr val="lt1"/>
                </a:solidFill>
                <a:latin typeface="Times New Roman"/>
                <a:ea typeface="Times New Roman"/>
                <a:cs typeface="Times New Roman"/>
                <a:sym typeface="Times New Roman"/>
              </a:rPr>
              <a:t>Human language</a:t>
            </a:r>
            <a:endParaRPr sz="1900" dirty="0">
              <a:solidFill>
                <a:schemeClr val="lt1"/>
              </a:solidFill>
              <a:latin typeface="Times New Roman"/>
              <a:ea typeface="Times New Roman"/>
              <a:cs typeface="Times New Roman"/>
              <a:sym typeface="Times New Roman"/>
            </a:endParaRPr>
          </a:p>
        </p:txBody>
      </p:sp>
      <p:sp>
        <p:nvSpPr>
          <p:cNvPr id="69" name="Google Shape;69;p14"/>
          <p:cNvSpPr txBox="1"/>
          <p:nvPr/>
        </p:nvSpPr>
        <p:spPr>
          <a:xfrm>
            <a:off x="6122675" y="257500"/>
            <a:ext cx="2188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lt1"/>
                </a:solidFill>
                <a:latin typeface="Times New Roman"/>
                <a:ea typeface="Times New Roman"/>
                <a:cs typeface="Times New Roman"/>
                <a:sym typeface="Times New Roman"/>
              </a:rPr>
              <a:t>AI’s language</a:t>
            </a:r>
            <a:endParaRPr sz="1900">
              <a:solidFill>
                <a:schemeClr val="lt1"/>
              </a:solidFill>
              <a:latin typeface="Times New Roman"/>
              <a:ea typeface="Times New Roman"/>
              <a:cs typeface="Times New Roman"/>
              <a:sym typeface="Times New Roman"/>
            </a:endParaRPr>
          </a:p>
        </p:txBody>
      </p:sp>
      <p:sp>
        <p:nvSpPr>
          <p:cNvPr id="71" name="Google Shape;71;p14"/>
          <p:cNvSpPr/>
          <p:nvPr/>
        </p:nvSpPr>
        <p:spPr>
          <a:xfrm>
            <a:off x="3315575" y="2587061"/>
            <a:ext cx="501000" cy="412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3" name="Google Shape;73;p14"/>
          <p:cNvPicPr preferRelativeResize="0"/>
          <p:nvPr/>
        </p:nvPicPr>
        <p:blipFill>
          <a:blip r:embed="rId4">
            <a:alphaModFix/>
          </a:blip>
          <a:stretch>
            <a:fillRect/>
          </a:stretch>
        </p:blipFill>
        <p:spPr>
          <a:xfrm>
            <a:off x="1733199" y="946636"/>
            <a:ext cx="1743849" cy="877040"/>
          </a:xfrm>
          <a:prstGeom prst="rect">
            <a:avLst/>
          </a:prstGeom>
          <a:noFill/>
          <a:ln>
            <a:noFill/>
          </a:ln>
        </p:spPr>
      </p:pic>
      <p:pic>
        <p:nvPicPr>
          <p:cNvPr id="74" name="Google Shape;74;p14"/>
          <p:cNvPicPr preferRelativeResize="0"/>
          <p:nvPr/>
        </p:nvPicPr>
        <p:blipFill>
          <a:blip r:embed="rId5">
            <a:alphaModFix/>
          </a:blip>
          <a:stretch>
            <a:fillRect/>
          </a:stretch>
        </p:blipFill>
        <p:spPr>
          <a:xfrm>
            <a:off x="3232475" y="1278430"/>
            <a:ext cx="1950350" cy="1014925"/>
          </a:xfrm>
          <a:prstGeom prst="rect">
            <a:avLst/>
          </a:prstGeom>
          <a:noFill/>
          <a:ln>
            <a:noFill/>
          </a:ln>
        </p:spPr>
      </p:pic>
      <p:sp>
        <p:nvSpPr>
          <p:cNvPr id="76" name="Google Shape;76;p14"/>
          <p:cNvSpPr/>
          <p:nvPr/>
        </p:nvSpPr>
        <p:spPr>
          <a:xfrm>
            <a:off x="6966575" y="2587061"/>
            <a:ext cx="501000" cy="412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7" name="Google Shape;77;p14"/>
          <p:cNvPicPr preferRelativeResize="0"/>
          <p:nvPr/>
        </p:nvPicPr>
        <p:blipFill>
          <a:blip r:embed="rId6">
            <a:alphaModFix/>
          </a:blip>
          <a:stretch>
            <a:fillRect/>
          </a:stretch>
        </p:blipFill>
        <p:spPr>
          <a:xfrm>
            <a:off x="5988725" y="3375949"/>
            <a:ext cx="895376" cy="1261652"/>
          </a:xfrm>
          <a:prstGeom prst="rect">
            <a:avLst/>
          </a:prstGeom>
          <a:noFill/>
          <a:ln>
            <a:noFill/>
          </a:ln>
        </p:spPr>
      </p:pic>
      <p:pic>
        <p:nvPicPr>
          <p:cNvPr id="78" name="Google Shape;78;p14"/>
          <p:cNvPicPr preferRelativeResize="0"/>
          <p:nvPr/>
        </p:nvPicPr>
        <p:blipFill>
          <a:blip r:embed="rId7">
            <a:alphaModFix/>
          </a:blip>
          <a:stretch>
            <a:fillRect/>
          </a:stretch>
        </p:blipFill>
        <p:spPr>
          <a:xfrm>
            <a:off x="7174125" y="3533875"/>
            <a:ext cx="1446858" cy="849300"/>
          </a:xfrm>
          <a:prstGeom prst="rect">
            <a:avLst/>
          </a:prstGeom>
          <a:noFill/>
          <a:ln>
            <a:noFill/>
          </a:ln>
        </p:spPr>
      </p:pic>
      <p:pic>
        <p:nvPicPr>
          <p:cNvPr id="10242" name="Picture 2" descr="Imaging of brain synapses could be novel test for Alzheimer's | National  Institute on Aging">
            <a:extLst>
              <a:ext uri="{FF2B5EF4-FFF2-40B4-BE49-F238E27FC236}">
                <a16:creationId xmlns:a16="http://schemas.microsoft.com/office/drawing/2014/main" id="{34511635-E770-1BE0-F246-1A55EAFB98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6322" y="3343025"/>
            <a:ext cx="1776287" cy="12374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5"/>
          <p:cNvPicPr preferRelativeResize="0"/>
          <p:nvPr/>
        </p:nvPicPr>
        <p:blipFill>
          <a:blip r:embed="rId3">
            <a:alphaModFix/>
          </a:blip>
          <a:stretch>
            <a:fillRect/>
          </a:stretch>
        </p:blipFill>
        <p:spPr>
          <a:xfrm>
            <a:off x="0" y="0"/>
            <a:ext cx="9143998" cy="5143501"/>
          </a:xfrm>
          <a:prstGeom prst="rect">
            <a:avLst/>
          </a:prstGeom>
          <a:noFill/>
          <a:ln>
            <a:noFill/>
          </a:ln>
        </p:spPr>
      </p:pic>
      <p:cxnSp>
        <p:nvCxnSpPr>
          <p:cNvPr id="87" name="Google Shape;87;p15"/>
          <p:cNvCxnSpPr/>
          <p:nvPr/>
        </p:nvCxnSpPr>
        <p:spPr>
          <a:xfrm>
            <a:off x="1923375" y="261100"/>
            <a:ext cx="6884100" cy="17400"/>
          </a:xfrm>
          <a:prstGeom prst="straightConnector1">
            <a:avLst/>
          </a:prstGeom>
          <a:noFill/>
          <a:ln w="28575" cap="flat" cmpd="sng">
            <a:solidFill>
              <a:schemeClr val="lt1"/>
            </a:solidFill>
            <a:prstDash val="solid"/>
            <a:round/>
            <a:headEnd type="none" w="med" len="med"/>
            <a:tailEnd type="none" w="med" len="med"/>
          </a:ln>
        </p:spPr>
      </p:cxnSp>
      <p:cxnSp>
        <p:nvCxnSpPr>
          <p:cNvPr id="88" name="Google Shape;88;p15"/>
          <p:cNvCxnSpPr/>
          <p:nvPr/>
        </p:nvCxnSpPr>
        <p:spPr>
          <a:xfrm>
            <a:off x="1923375" y="735525"/>
            <a:ext cx="6884100" cy="17400"/>
          </a:xfrm>
          <a:prstGeom prst="straightConnector1">
            <a:avLst/>
          </a:prstGeom>
          <a:noFill/>
          <a:ln w="19050" cap="flat" cmpd="sng">
            <a:solidFill>
              <a:schemeClr val="lt1"/>
            </a:solidFill>
            <a:prstDash val="solid"/>
            <a:round/>
            <a:headEnd type="none" w="med" len="med"/>
            <a:tailEnd type="none" w="med" len="med"/>
          </a:ln>
        </p:spPr>
      </p:cxnSp>
      <p:cxnSp>
        <p:nvCxnSpPr>
          <p:cNvPr id="89" name="Google Shape;89;p15"/>
          <p:cNvCxnSpPr/>
          <p:nvPr/>
        </p:nvCxnSpPr>
        <p:spPr>
          <a:xfrm>
            <a:off x="1853850" y="4821700"/>
            <a:ext cx="6884100" cy="17400"/>
          </a:xfrm>
          <a:prstGeom prst="straightConnector1">
            <a:avLst/>
          </a:prstGeom>
          <a:noFill/>
          <a:ln w="28575" cap="flat" cmpd="sng">
            <a:solidFill>
              <a:schemeClr val="lt1"/>
            </a:solidFill>
            <a:prstDash val="solid"/>
            <a:round/>
            <a:headEnd type="none" w="med" len="med"/>
            <a:tailEnd type="none" w="med" len="med"/>
          </a:ln>
        </p:spPr>
      </p:cxnSp>
      <p:cxnSp>
        <p:nvCxnSpPr>
          <p:cNvPr id="90" name="Google Shape;90;p15"/>
          <p:cNvCxnSpPr/>
          <p:nvPr/>
        </p:nvCxnSpPr>
        <p:spPr>
          <a:xfrm flipH="1">
            <a:off x="5278500" y="269800"/>
            <a:ext cx="34800" cy="4542900"/>
          </a:xfrm>
          <a:prstGeom prst="straightConnector1">
            <a:avLst/>
          </a:prstGeom>
          <a:noFill/>
          <a:ln w="19050" cap="flat" cmpd="sng">
            <a:solidFill>
              <a:schemeClr val="lt1"/>
            </a:solidFill>
            <a:prstDash val="solid"/>
            <a:round/>
            <a:headEnd type="none" w="med" len="med"/>
            <a:tailEnd type="none" w="med" len="med"/>
          </a:ln>
        </p:spPr>
      </p:cxnSp>
      <p:sp>
        <p:nvSpPr>
          <p:cNvPr id="91" name="Google Shape;91;p15"/>
          <p:cNvSpPr txBox="1"/>
          <p:nvPr/>
        </p:nvSpPr>
        <p:spPr>
          <a:xfrm>
            <a:off x="2471675" y="257500"/>
            <a:ext cx="2188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dirty="0">
                <a:solidFill>
                  <a:schemeClr val="lt1"/>
                </a:solidFill>
                <a:latin typeface="Times New Roman"/>
                <a:ea typeface="Times New Roman"/>
                <a:cs typeface="Times New Roman"/>
                <a:sym typeface="Times New Roman"/>
              </a:rPr>
              <a:t>Human language</a:t>
            </a:r>
            <a:endParaRPr sz="1900" dirty="0">
              <a:solidFill>
                <a:schemeClr val="lt1"/>
              </a:solidFill>
              <a:latin typeface="Times New Roman"/>
              <a:ea typeface="Times New Roman"/>
              <a:cs typeface="Times New Roman"/>
              <a:sym typeface="Times New Roman"/>
            </a:endParaRPr>
          </a:p>
        </p:txBody>
      </p:sp>
      <p:sp>
        <p:nvSpPr>
          <p:cNvPr id="92" name="Google Shape;92;p15"/>
          <p:cNvSpPr txBox="1"/>
          <p:nvPr/>
        </p:nvSpPr>
        <p:spPr>
          <a:xfrm>
            <a:off x="6122675" y="257500"/>
            <a:ext cx="2188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lt1"/>
                </a:solidFill>
                <a:latin typeface="Times New Roman"/>
                <a:ea typeface="Times New Roman"/>
                <a:cs typeface="Times New Roman"/>
                <a:sym typeface="Times New Roman"/>
              </a:rPr>
              <a:t>AI’s language</a:t>
            </a:r>
            <a:endParaRPr sz="1900">
              <a:solidFill>
                <a:schemeClr val="lt1"/>
              </a:solidFill>
              <a:latin typeface="Times New Roman"/>
              <a:ea typeface="Times New Roman"/>
              <a:cs typeface="Times New Roman"/>
              <a:sym typeface="Times New Roman"/>
            </a:endParaRPr>
          </a:p>
        </p:txBody>
      </p:sp>
      <p:sp>
        <p:nvSpPr>
          <p:cNvPr id="94" name="Google Shape;94;p15"/>
          <p:cNvSpPr/>
          <p:nvPr/>
        </p:nvSpPr>
        <p:spPr>
          <a:xfrm>
            <a:off x="3315575" y="2587061"/>
            <a:ext cx="501000" cy="412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 name="Google Shape;99;p15"/>
          <p:cNvSpPr/>
          <p:nvPr/>
        </p:nvSpPr>
        <p:spPr>
          <a:xfrm>
            <a:off x="6966575" y="2587061"/>
            <a:ext cx="501000" cy="412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61;p14">
            <a:extLst>
              <a:ext uri="{FF2B5EF4-FFF2-40B4-BE49-F238E27FC236}">
                <a16:creationId xmlns:a16="http://schemas.microsoft.com/office/drawing/2014/main" id="{04B58B44-D26D-3507-5EE0-F867ED31ECB8}"/>
              </a:ext>
            </a:extLst>
          </p:cNvPr>
          <p:cNvSpPr/>
          <p:nvPr/>
        </p:nvSpPr>
        <p:spPr>
          <a:xfrm>
            <a:off x="130625" y="263638"/>
            <a:ext cx="261000" cy="4490700"/>
          </a:xfrm>
          <a:prstGeom prst="upArrow">
            <a:avLst>
              <a:gd name="adj1" fmla="val 50000"/>
              <a:gd name="adj2" fmla="val 50000"/>
            </a:avLst>
          </a:prstGeom>
          <a:gradFill flip="none" rotWithShape="1">
            <a:gsLst>
              <a:gs pos="0">
                <a:srgbClr val="FFFF00"/>
              </a:gs>
              <a:gs pos="48000">
                <a:schemeClr val="accent2">
                  <a:lumMod val="97000"/>
                  <a:lumOff val="3000"/>
                </a:schemeClr>
              </a:gs>
              <a:gs pos="100000">
                <a:srgbClr val="7030A0"/>
              </a:gs>
            </a:gsLst>
            <a:lin ang="162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 name="Google Shape;62;p14">
            <a:extLst>
              <a:ext uri="{FF2B5EF4-FFF2-40B4-BE49-F238E27FC236}">
                <a16:creationId xmlns:a16="http://schemas.microsoft.com/office/drawing/2014/main" id="{47A5DAB6-DA70-DE62-3529-906FF168027C}"/>
              </a:ext>
            </a:extLst>
          </p:cNvPr>
          <p:cNvSpPr txBox="1"/>
          <p:nvPr/>
        </p:nvSpPr>
        <p:spPr>
          <a:xfrm>
            <a:off x="478800" y="265138"/>
            <a:ext cx="112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rgbClr val="7030A0"/>
                </a:solidFill>
                <a:latin typeface="Times New Roman"/>
                <a:ea typeface="Times New Roman"/>
                <a:cs typeface="Times New Roman"/>
                <a:sym typeface="Times New Roman"/>
              </a:rPr>
              <a:t>Complex</a:t>
            </a:r>
            <a:endParaRPr sz="1800" dirty="0">
              <a:solidFill>
                <a:srgbClr val="7030A0"/>
              </a:solidFill>
              <a:latin typeface="Times New Roman"/>
              <a:ea typeface="Times New Roman"/>
              <a:cs typeface="Times New Roman"/>
              <a:sym typeface="Times New Roman"/>
            </a:endParaRPr>
          </a:p>
        </p:txBody>
      </p:sp>
      <p:sp>
        <p:nvSpPr>
          <p:cNvPr id="4" name="Google Shape;63;p14">
            <a:extLst>
              <a:ext uri="{FF2B5EF4-FFF2-40B4-BE49-F238E27FC236}">
                <a16:creationId xmlns:a16="http://schemas.microsoft.com/office/drawing/2014/main" id="{711B79F3-E903-E156-6D04-00651339A8D8}"/>
              </a:ext>
            </a:extLst>
          </p:cNvPr>
          <p:cNvSpPr txBox="1"/>
          <p:nvPr/>
        </p:nvSpPr>
        <p:spPr>
          <a:xfrm>
            <a:off x="295875" y="4167063"/>
            <a:ext cx="1627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rgbClr val="FFFF00"/>
                </a:solidFill>
                <a:latin typeface="Times New Roman"/>
                <a:ea typeface="Times New Roman"/>
                <a:cs typeface="Times New Roman"/>
                <a:sym typeface="Times New Roman"/>
              </a:rPr>
              <a:t>Fundamental,</a:t>
            </a:r>
            <a:br>
              <a:rPr lang="en" sz="1800" dirty="0">
                <a:solidFill>
                  <a:srgbClr val="FFFF00"/>
                </a:solidFill>
                <a:latin typeface="Times New Roman"/>
                <a:ea typeface="Times New Roman"/>
                <a:cs typeface="Times New Roman"/>
                <a:sym typeface="Times New Roman"/>
              </a:rPr>
            </a:br>
            <a:r>
              <a:rPr lang="en" sz="1800" dirty="0">
                <a:solidFill>
                  <a:srgbClr val="FFFF00"/>
                </a:solidFill>
                <a:latin typeface="Times New Roman"/>
                <a:ea typeface="Times New Roman"/>
                <a:cs typeface="Times New Roman"/>
                <a:sym typeface="Times New Roman"/>
              </a:rPr>
              <a:t>simple</a:t>
            </a:r>
            <a:endParaRPr sz="1800" dirty="0">
              <a:solidFill>
                <a:srgbClr val="FFFF00"/>
              </a:solidFill>
              <a:latin typeface="Times New Roman"/>
              <a:ea typeface="Times New Roman"/>
              <a:cs typeface="Times New Roman"/>
              <a:sym typeface="Times New Roman"/>
            </a:endParaRPr>
          </a:p>
        </p:txBody>
      </p:sp>
      <p:sp>
        <p:nvSpPr>
          <p:cNvPr id="5" name="Rounded Rectangle 4">
            <a:extLst>
              <a:ext uri="{FF2B5EF4-FFF2-40B4-BE49-F238E27FC236}">
                <a16:creationId xmlns:a16="http://schemas.microsoft.com/office/drawing/2014/main" id="{94E1DC2D-BEBC-9711-A927-874466ECF485}"/>
              </a:ext>
            </a:extLst>
          </p:cNvPr>
          <p:cNvSpPr/>
          <p:nvPr/>
        </p:nvSpPr>
        <p:spPr>
          <a:xfrm>
            <a:off x="1599218" y="788349"/>
            <a:ext cx="3677100" cy="1742410"/>
          </a:xfrm>
          <a:prstGeom prst="roundRect">
            <a:avLst/>
          </a:prstGeom>
          <a:solidFill>
            <a:srgbClr val="7030A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oogle Shape;96;p15"/>
          <p:cNvPicPr preferRelativeResize="0"/>
          <p:nvPr/>
        </p:nvPicPr>
        <p:blipFill>
          <a:blip r:embed="rId4">
            <a:alphaModFix/>
          </a:blip>
          <a:stretch>
            <a:fillRect/>
          </a:stretch>
        </p:blipFill>
        <p:spPr>
          <a:xfrm>
            <a:off x="1733199" y="946636"/>
            <a:ext cx="1743849" cy="877040"/>
          </a:xfrm>
          <a:prstGeom prst="rect">
            <a:avLst/>
          </a:prstGeom>
          <a:noFill/>
          <a:ln>
            <a:noFill/>
          </a:ln>
        </p:spPr>
      </p:pic>
      <p:pic>
        <p:nvPicPr>
          <p:cNvPr id="97" name="Google Shape;97;p15"/>
          <p:cNvPicPr preferRelativeResize="0"/>
          <p:nvPr/>
        </p:nvPicPr>
        <p:blipFill>
          <a:blip r:embed="rId5">
            <a:alphaModFix/>
          </a:blip>
          <a:stretch>
            <a:fillRect/>
          </a:stretch>
        </p:blipFill>
        <p:spPr>
          <a:xfrm>
            <a:off x="3232475" y="1278430"/>
            <a:ext cx="1950350" cy="1014925"/>
          </a:xfrm>
          <a:prstGeom prst="rect">
            <a:avLst/>
          </a:prstGeom>
          <a:noFill/>
          <a:ln>
            <a:noFill/>
          </a:ln>
        </p:spPr>
      </p:pic>
      <p:sp>
        <p:nvSpPr>
          <p:cNvPr id="6" name="Rounded Rectangle 5">
            <a:extLst>
              <a:ext uri="{FF2B5EF4-FFF2-40B4-BE49-F238E27FC236}">
                <a16:creationId xmlns:a16="http://schemas.microsoft.com/office/drawing/2014/main" id="{D09AD573-5F03-AEBD-6976-C6EA310F7DF6}"/>
              </a:ext>
            </a:extLst>
          </p:cNvPr>
          <p:cNvSpPr/>
          <p:nvPr/>
        </p:nvSpPr>
        <p:spPr>
          <a:xfrm>
            <a:off x="5336275" y="3025441"/>
            <a:ext cx="3677100" cy="1742410"/>
          </a:xfrm>
          <a:prstGeom prst="roundRect">
            <a:avLst/>
          </a:prstGeom>
          <a:solidFill>
            <a:srgbClr val="FFFF0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Google Shape;100;p15"/>
          <p:cNvPicPr preferRelativeResize="0"/>
          <p:nvPr/>
        </p:nvPicPr>
        <p:blipFill>
          <a:blip r:embed="rId6">
            <a:alphaModFix/>
          </a:blip>
          <a:stretch>
            <a:fillRect/>
          </a:stretch>
        </p:blipFill>
        <p:spPr>
          <a:xfrm>
            <a:off x="5988725" y="3375949"/>
            <a:ext cx="895376" cy="1261652"/>
          </a:xfrm>
          <a:prstGeom prst="rect">
            <a:avLst/>
          </a:prstGeom>
          <a:noFill/>
          <a:ln>
            <a:noFill/>
          </a:ln>
        </p:spPr>
      </p:pic>
      <p:pic>
        <p:nvPicPr>
          <p:cNvPr id="101" name="Google Shape;101;p15"/>
          <p:cNvPicPr preferRelativeResize="0"/>
          <p:nvPr/>
        </p:nvPicPr>
        <p:blipFill>
          <a:blip r:embed="rId7">
            <a:alphaModFix/>
          </a:blip>
          <a:stretch>
            <a:fillRect/>
          </a:stretch>
        </p:blipFill>
        <p:spPr>
          <a:xfrm>
            <a:off x="7174125" y="3533875"/>
            <a:ext cx="1446858" cy="849300"/>
          </a:xfrm>
          <a:prstGeom prst="rect">
            <a:avLst/>
          </a:prstGeom>
          <a:noFill/>
          <a:ln>
            <a:noFill/>
          </a:ln>
        </p:spPr>
      </p:pic>
      <p:sp>
        <p:nvSpPr>
          <p:cNvPr id="9" name="Rectangle 8">
            <a:extLst>
              <a:ext uri="{FF2B5EF4-FFF2-40B4-BE49-F238E27FC236}">
                <a16:creationId xmlns:a16="http://schemas.microsoft.com/office/drawing/2014/main" id="{20216DAF-35A9-C761-7409-F6F3D69EC24C}"/>
              </a:ext>
            </a:extLst>
          </p:cNvPr>
          <p:cNvSpPr/>
          <p:nvPr/>
        </p:nvSpPr>
        <p:spPr>
          <a:xfrm>
            <a:off x="5907006" y="948436"/>
            <a:ext cx="2643285" cy="1466622"/>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72;p14">
            <a:extLst>
              <a:ext uri="{FF2B5EF4-FFF2-40B4-BE49-F238E27FC236}">
                <a16:creationId xmlns:a16="http://schemas.microsoft.com/office/drawing/2014/main" id="{883F936E-FB69-F454-0D4B-E4CE7A0D81BB}"/>
              </a:ext>
            </a:extLst>
          </p:cNvPr>
          <p:cNvSpPr txBox="1"/>
          <p:nvPr/>
        </p:nvSpPr>
        <p:spPr>
          <a:xfrm>
            <a:off x="6560511" y="903115"/>
            <a:ext cx="1358100" cy="84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600" b="1" dirty="0">
                <a:solidFill>
                  <a:srgbClr val="FF0000"/>
                </a:solidFill>
              </a:rPr>
              <a:t>?</a:t>
            </a:r>
            <a:endParaRPr sz="7600" b="1" dirty="0">
              <a:solidFill>
                <a:srgbClr val="FF0000"/>
              </a:solidFill>
            </a:endParaRPr>
          </a:p>
        </p:txBody>
      </p:sp>
      <p:sp>
        <p:nvSpPr>
          <p:cNvPr id="11" name="Left-Right Arrow 10">
            <a:extLst>
              <a:ext uri="{FF2B5EF4-FFF2-40B4-BE49-F238E27FC236}">
                <a16:creationId xmlns:a16="http://schemas.microsoft.com/office/drawing/2014/main" id="{3F7DA45B-FD5D-0BBF-124D-9260061813B2}"/>
              </a:ext>
            </a:extLst>
          </p:cNvPr>
          <p:cNvSpPr/>
          <p:nvPr/>
        </p:nvSpPr>
        <p:spPr>
          <a:xfrm rot="2919976">
            <a:off x="4474868" y="2336841"/>
            <a:ext cx="1676862" cy="847510"/>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b="1" dirty="0">
                <a:latin typeface="Times New Roman" panose="02020603050405020304" pitchFamily="18" charset="0"/>
                <a:cs typeface="Times New Roman" panose="02020603050405020304" pitchFamily="18" charset="0"/>
              </a:rPr>
              <a:t>Discussed</a:t>
            </a:r>
            <a:br>
              <a:rPr lang="en-US" sz="1200" b="1"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(not good)</a:t>
            </a:r>
          </a:p>
        </p:txBody>
      </p:sp>
      <p:pic>
        <p:nvPicPr>
          <p:cNvPr id="14" name="Picture 2" descr="Imaging of brain synapses could be novel test for Alzheimer's | National  Institute on Aging">
            <a:extLst>
              <a:ext uri="{FF2B5EF4-FFF2-40B4-BE49-F238E27FC236}">
                <a16:creationId xmlns:a16="http://schemas.microsoft.com/office/drawing/2014/main" id="{4BC5440E-0BEE-E063-AE7C-BBFF983A3B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6322" y="3343025"/>
            <a:ext cx="1776287" cy="123748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03FB2C1-FB90-0EBB-E9E8-0E1E697079F0}"/>
              </a:ext>
            </a:extLst>
          </p:cNvPr>
          <p:cNvSpPr/>
          <p:nvPr/>
        </p:nvSpPr>
        <p:spPr>
          <a:xfrm>
            <a:off x="2233512" y="3206321"/>
            <a:ext cx="2643285" cy="1466622"/>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72;p14">
            <a:extLst>
              <a:ext uri="{FF2B5EF4-FFF2-40B4-BE49-F238E27FC236}">
                <a16:creationId xmlns:a16="http://schemas.microsoft.com/office/drawing/2014/main" id="{20CC8C43-A308-C738-D4C3-AC88EBE12D81}"/>
              </a:ext>
            </a:extLst>
          </p:cNvPr>
          <p:cNvSpPr txBox="1"/>
          <p:nvPr/>
        </p:nvSpPr>
        <p:spPr>
          <a:xfrm>
            <a:off x="2887017" y="3161000"/>
            <a:ext cx="1358100" cy="84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600" b="1" dirty="0">
                <a:solidFill>
                  <a:srgbClr val="FF0000"/>
                </a:solidFill>
              </a:rPr>
              <a:t>?</a:t>
            </a:r>
            <a:endParaRPr sz="7600" b="1" dirty="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5"/>
          <p:cNvPicPr preferRelativeResize="0"/>
          <p:nvPr/>
        </p:nvPicPr>
        <p:blipFill>
          <a:blip r:embed="rId3">
            <a:alphaModFix/>
          </a:blip>
          <a:stretch>
            <a:fillRect/>
          </a:stretch>
        </p:blipFill>
        <p:spPr>
          <a:xfrm>
            <a:off x="0" y="0"/>
            <a:ext cx="9143998" cy="5143501"/>
          </a:xfrm>
          <a:prstGeom prst="rect">
            <a:avLst/>
          </a:prstGeom>
          <a:noFill/>
          <a:ln>
            <a:noFill/>
          </a:ln>
        </p:spPr>
      </p:pic>
      <p:cxnSp>
        <p:nvCxnSpPr>
          <p:cNvPr id="87" name="Google Shape;87;p15"/>
          <p:cNvCxnSpPr/>
          <p:nvPr/>
        </p:nvCxnSpPr>
        <p:spPr>
          <a:xfrm>
            <a:off x="1923375" y="261100"/>
            <a:ext cx="6884100" cy="17400"/>
          </a:xfrm>
          <a:prstGeom prst="straightConnector1">
            <a:avLst/>
          </a:prstGeom>
          <a:noFill/>
          <a:ln w="28575" cap="flat" cmpd="sng">
            <a:solidFill>
              <a:schemeClr val="lt1"/>
            </a:solidFill>
            <a:prstDash val="solid"/>
            <a:round/>
            <a:headEnd type="none" w="med" len="med"/>
            <a:tailEnd type="none" w="med" len="med"/>
          </a:ln>
        </p:spPr>
      </p:cxnSp>
      <p:cxnSp>
        <p:nvCxnSpPr>
          <p:cNvPr id="88" name="Google Shape;88;p15"/>
          <p:cNvCxnSpPr/>
          <p:nvPr/>
        </p:nvCxnSpPr>
        <p:spPr>
          <a:xfrm>
            <a:off x="1923375" y="735525"/>
            <a:ext cx="6884100" cy="17400"/>
          </a:xfrm>
          <a:prstGeom prst="straightConnector1">
            <a:avLst/>
          </a:prstGeom>
          <a:noFill/>
          <a:ln w="19050" cap="flat" cmpd="sng">
            <a:solidFill>
              <a:schemeClr val="lt1"/>
            </a:solidFill>
            <a:prstDash val="solid"/>
            <a:round/>
            <a:headEnd type="none" w="med" len="med"/>
            <a:tailEnd type="none" w="med" len="med"/>
          </a:ln>
        </p:spPr>
      </p:cxnSp>
      <p:cxnSp>
        <p:nvCxnSpPr>
          <p:cNvPr id="89" name="Google Shape;89;p15"/>
          <p:cNvCxnSpPr/>
          <p:nvPr/>
        </p:nvCxnSpPr>
        <p:spPr>
          <a:xfrm>
            <a:off x="1853850" y="4821700"/>
            <a:ext cx="6884100" cy="17400"/>
          </a:xfrm>
          <a:prstGeom prst="straightConnector1">
            <a:avLst/>
          </a:prstGeom>
          <a:noFill/>
          <a:ln w="28575" cap="flat" cmpd="sng">
            <a:solidFill>
              <a:schemeClr val="lt1"/>
            </a:solidFill>
            <a:prstDash val="solid"/>
            <a:round/>
            <a:headEnd type="none" w="med" len="med"/>
            <a:tailEnd type="none" w="med" len="med"/>
          </a:ln>
        </p:spPr>
      </p:cxnSp>
      <p:cxnSp>
        <p:nvCxnSpPr>
          <p:cNvPr id="90" name="Google Shape;90;p15"/>
          <p:cNvCxnSpPr/>
          <p:nvPr/>
        </p:nvCxnSpPr>
        <p:spPr>
          <a:xfrm flipH="1">
            <a:off x="5278500" y="269800"/>
            <a:ext cx="34800" cy="4542900"/>
          </a:xfrm>
          <a:prstGeom prst="straightConnector1">
            <a:avLst/>
          </a:prstGeom>
          <a:noFill/>
          <a:ln w="19050" cap="flat" cmpd="sng">
            <a:solidFill>
              <a:schemeClr val="lt1"/>
            </a:solidFill>
            <a:prstDash val="solid"/>
            <a:round/>
            <a:headEnd type="none" w="med" len="med"/>
            <a:tailEnd type="none" w="med" len="med"/>
          </a:ln>
        </p:spPr>
      </p:cxnSp>
      <p:sp>
        <p:nvSpPr>
          <p:cNvPr id="91" name="Google Shape;91;p15"/>
          <p:cNvSpPr txBox="1"/>
          <p:nvPr/>
        </p:nvSpPr>
        <p:spPr>
          <a:xfrm>
            <a:off x="2471675" y="257500"/>
            <a:ext cx="2188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dirty="0">
                <a:solidFill>
                  <a:schemeClr val="lt1"/>
                </a:solidFill>
                <a:latin typeface="Times New Roman"/>
                <a:ea typeface="Times New Roman"/>
                <a:cs typeface="Times New Roman"/>
                <a:sym typeface="Times New Roman"/>
              </a:rPr>
              <a:t>Human language</a:t>
            </a:r>
            <a:endParaRPr sz="1900" dirty="0">
              <a:solidFill>
                <a:schemeClr val="lt1"/>
              </a:solidFill>
              <a:latin typeface="Times New Roman"/>
              <a:ea typeface="Times New Roman"/>
              <a:cs typeface="Times New Roman"/>
              <a:sym typeface="Times New Roman"/>
            </a:endParaRPr>
          </a:p>
        </p:txBody>
      </p:sp>
      <p:sp>
        <p:nvSpPr>
          <p:cNvPr id="92" name="Google Shape;92;p15"/>
          <p:cNvSpPr txBox="1"/>
          <p:nvPr/>
        </p:nvSpPr>
        <p:spPr>
          <a:xfrm>
            <a:off x="6122675" y="257500"/>
            <a:ext cx="2188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lt1"/>
                </a:solidFill>
                <a:latin typeface="Times New Roman"/>
                <a:ea typeface="Times New Roman"/>
                <a:cs typeface="Times New Roman"/>
                <a:sym typeface="Times New Roman"/>
              </a:rPr>
              <a:t>AI’s language</a:t>
            </a:r>
            <a:endParaRPr sz="1900">
              <a:solidFill>
                <a:schemeClr val="lt1"/>
              </a:solidFill>
              <a:latin typeface="Times New Roman"/>
              <a:ea typeface="Times New Roman"/>
              <a:cs typeface="Times New Roman"/>
              <a:sym typeface="Times New Roman"/>
            </a:endParaRPr>
          </a:p>
        </p:txBody>
      </p:sp>
      <p:sp>
        <p:nvSpPr>
          <p:cNvPr id="94" name="Google Shape;94;p15"/>
          <p:cNvSpPr/>
          <p:nvPr/>
        </p:nvSpPr>
        <p:spPr>
          <a:xfrm>
            <a:off x="3315575" y="2587061"/>
            <a:ext cx="501000" cy="412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 name="Google Shape;95;p15"/>
          <p:cNvSpPr txBox="1"/>
          <p:nvPr/>
        </p:nvSpPr>
        <p:spPr>
          <a:xfrm>
            <a:off x="2887017" y="3161000"/>
            <a:ext cx="1358100" cy="84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7600" b="1" dirty="0">
              <a:solidFill>
                <a:srgbClr val="FF0000"/>
              </a:solidFill>
            </a:endParaRPr>
          </a:p>
        </p:txBody>
      </p:sp>
      <p:sp>
        <p:nvSpPr>
          <p:cNvPr id="99" name="Google Shape;99;p15"/>
          <p:cNvSpPr/>
          <p:nvPr/>
        </p:nvSpPr>
        <p:spPr>
          <a:xfrm>
            <a:off x="6966575" y="2587061"/>
            <a:ext cx="501000" cy="412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61;p14">
            <a:extLst>
              <a:ext uri="{FF2B5EF4-FFF2-40B4-BE49-F238E27FC236}">
                <a16:creationId xmlns:a16="http://schemas.microsoft.com/office/drawing/2014/main" id="{04B58B44-D26D-3507-5EE0-F867ED31ECB8}"/>
              </a:ext>
            </a:extLst>
          </p:cNvPr>
          <p:cNvSpPr/>
          <p:nvPr/>
        </p:nvSpPr>
        <p:spPr>
          <a:xfrm>
            <a:off x="130625" y="263638"/>
            <a:ext cx="261000" cy="4490700"/>
          </a:xfrm>
          <a:prstGeom prst="upArrow">
            <a:avLst>
              <a:gd name="adj1" fmla="val 50000"/>
              <a:gd name="adj2" fmla="val 50000"/>
            </a:avLst>
          </a:prstGeom>
          <a:gradFill flip="none" rotWithShape="1">
            <a:gsLst>
              <a:gs pos="0">
                <a:srgbClr val="FFFF00"/>
              </a:gs>
              <a:gs pos="48000">
                <a:schemeClr val="accent2">
                  <a:lumMod val="97000"/>
                  <a:lumOff val="3000"/>
                </a:schemeClr>
              </a:gs>
              <a:gs pos="100000">
                <a:srgbClr val="7030A0"/>
              </a:gs>
            </a:gsLst>
            <a:lin ang="162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 name="Google Shape;62;p14">
            <a:extLst>
              <a:ext uri="{FF2B5EF4-FFF2-40B4-BE49-F238E27FC236}">
                <a16:creationId xmlns:a16="http://schemas.microsoft.com/office/drawing/2014/main" id="{47A5DAB6-DA70-DE62-3529-906FF168027C}"/>
              </a:ext>
            </a:extLst>
          </p:cNvPr>
          <p:cNvSpPr txBox="1"/>
          <p:nvPr/>
        </p:nvSpPr>
        <p:spPr>
          <a:xfrm>
            <a:off x="478800" y="265138"/>
            <a:ext cx="112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rgbClr val="7030A0"/>
                </a:solidFill>
                <a:latin typeface="Times New Roman"/>
                <a:ea typeface="Times New Roman"/>
                <a:cs typeface="Times New Roman"/>
                <a:sym typeface="Times New Roman"/>
              </a:rPr>
              <a:t>Complex</a:t>
            </a:r>
            <a:endParaRPr sz="1800" dirty="0">
              <a:solidFill>
                <a:srgbClr val="7030A0"/>
              </a:solidFill>
              <a:latin typeface="Times New Roman"/>
              <a:ea typeface="Times New Roman"/>
              <a:cs typeface="Times New Roman"/>
              <a:sym typeface="Times New Roman"/>
            </a:endParaRPr>
          </a:p>
        </p:txBody>
      </p:sp>
      <p:sp>
        <p:nvSpPr>
          <p:cNvPr id="4" name="Google Shape;63;p14">
            <a:extLst>
              <a:ext uri="{FF2B5EF4-FFF2-40B4-BE49-F238E27FC236}">
                <a16:creationId xmlns:a16="http://schemas.microsoft.com/office/drawing/2014/main" id="{711B79F3-E903-E156-6D04-00651339A8D8}"/>
              </a:ext>
            </a:extLst>
          </p:cNvPr>
          <p:cNvSpPr txBox="1"/>
          <p:nvPr/>
        </p:nvSpPr>
        <p:spPr>
          <a:xfrm>
            <a:off x="295875" y="4167063"/>
            <a:ext cx="1627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rgbClr val="FFFF00"/>
                </a:solidFill>
                <a:latin typeface="Times New Roman"/>
                <a:ea typeface="Times New Roman"/>
                <a:cs typeface="Times New Roman"/>
                <a:sym typeface="Times New Roman"/>
              </a:rPr>
              <a:t>Fundamental,</a:t>
            </a:r>
            <a:br>
              <a:rPr lang="en" sz="1800" dirty="0">
                <a:solidFill>
                  <a:srgbClr val="FFFF00"/>
                </a:solidFill>
                <a:latin typeface="Times New Roman"/>
                <a:ea typeface="Times New Roman"/>
                <a:cs typeface="Times New Roman"/>
                <a:sym typeface="Times New Roman"/>
              </a:rPr>
            </a:br>
            <a:r>
              <a:rPr lang="en" sz="1800" dirty="0">
                <a:solidFill>
                  <a:srgbClr val="FFFF00"/>
                </a:solidFill>
                <a:latin typeface="Times New Roman"/>
                <a:ea typeface="Times New Roman"/>
                <a:cs typeface="Times New Roman"/>
                <a:sym typeface="Times New Roman"/>
              </a:rPr>
              <a:t>simple</a:t>
            </a:r>
            <a:endParaRPr sz="1800" dirty="0">
              <a:solidFill>
                <a:srgbClr val="FFFF00"/>
              </a:solidFill>
              <a:latin typeface="Times New Roman"/>
              <a:ea typeface="Times New Roman"/>
              <a:cs typeface="Times New Roman"/>
              <a:sym typeface="Times New Roman"/>
            </a:endParaRPr>
          </a:p>
        </p:txBody>
      </p:sp>
      <p:sp>
        <p:nvSpPr>
          <p:cNvPr id="5" name="Rounded Rectangle 4">
            <a:extLst>
              <a:ext uri="{FF2B5EF4-FFF2-40B4-BE49-F238E27FC236}">
                <a16:creationId xmlns:a16="http://schemas.microsoft.com/office/drawing/2014/main" id="{94E1DC2D-BEBC-9711-A927-874466ECF485}"/>
              </a:ext>
            </a:extLst>
          </p:cNvPr>
          <p:cNvSpPr/>
          <p:nvPr/>
        </p:nvSpPr>
        <p:spPr>
          <a:xfrm>
            <a:off x="1599218" y="788349"/>
            <a:ext cx="3677100" cy="1742410"/>
          </a:xfrm>
          <a:prstGeom prst="roundRect">
            <a:avLst/>
          </a:prstGeom>
          <a:solidFill>
            <a:srgbClr val="7030A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oogle Shape;96;p15"/>
          <p:cNvPicPr preferRelativeResize="0"/>
          <p:nvPr/>
        </p:nvPicPr>
        <p:blipFill>
          <a:blip r:embed="rId4">
            <a:alphaModFix/>
          </a:blip>
          <a:stretch>
            <a:fillRect/>
          </a:stretch>
        </p:blipFill>
        <p:spPr>
          <a:xfrm>
            <a:off x="1733199" y="946636"/>
            <a:ext cx="1743849" cy="877040"/>
          </a:xfrm>
          <a:prstGeom prst="rect">
            <a:avLst/>
          </a:prstGeom>
          <a:noFill/>
          <a:ln>
            <a:noFill/>
          </a:ln>
        </p:spPr>
      </p:pic>
      <p:pic>
        <p:nvPicPr>
          <p:cNvPr id="97" name="Google Shape;97;p15"/>
          <p:cNvPicPr preferRelativeResize="0"/>
          <p:nvPr/>
        </p:nvPicPr>
        <p:blipFill>
          <a:blip r:embed="rId5">
            <a:alphaModFix/>
          </a:blip>
          <a:stretch>
            <a:fillRect/>
          </a:stretch>
        </p:blipFill>
        <p:spPr>
          <a:xfrm>
            <a:off x="3232475" y="1278430"/>
            <a:ext cx="1950350" cy="1014925"/>
          </a:xfrm>
          <a:prstGeom prst="rect">
            <a:avLst/>
          </a:prstGeom>
          <a:noFill/>
          <a:ln>
            <a:noFill/>
          </a:ln>
        </p:spPr>
      </p:pic>
      <p:pic>
        <p:nvPicPr>
          <p:cNvPr id="100" name="Google Shape;100;p15"/>
          <p:cNvPicPr preferRelativeResize="0"/>
          <p:nvPr/>
        </p:nvPicPr>
        <p:blipFill>
          <a:blip r:embed="rId6">
            <a:alphaModFix/>
          </a:blip>
          <a:stretch>
            <a:fillRect/>
          </a:stretch>
        </p:blipFill>
        <p:spPr>
          <a:xfrm>
            <a:off x="5988725" y="3375949"/>
            <a:ext cx="895376" cy="1261652"/>
          </a:xfrm>
          <a:prstGeom prst="rect">
            <a:avLst/>
          </a:prstGeom>
          <a:noFill/>
          <a:ln>
            <a:noFill/>
          </a:ln>
        </p:spPr>
      </p:pic>
      <p:pic>
        <p:nvPicPr>
          <p:cNvPr id="101" name="Google Shape;101;p15"/>
          <p:cNvPicPr preferRelativeResize="0"/>
          <p:nvPr/>
        </p:nvPicPr>
        <p:blipFill>
          <a:blip r:embed="rId7">
            <a:alphaModFix/>
          </a:blip>
          <a:stretch>
            <a:fillRect/>
          </a:stretch>
        </p:blipFill>
        <p:spPr>
          <a:xfrm>
            <a:off x="7174125" y="3533875"/>
            <a:ext cx="1446858" cy="849300"/>
          </a:xfrm>
          <a:prstGeom prst="rect">
            <a:avLst/>
          </a:prstGeom>
          <a:noFill/>
          <a:ln>
            <a:noFill/>
          </a:ln>
        </p:spPr>
      </p:pic>
      <p:sp>
        <p:nvSpPr>
          <p:cNvPr id="7" name="Rounded Rectangle 6">
            <a:extLst>
              <a:ext uri="{FF2B5EF4-FFF2-40B4-BE49-F238E27FC236}">
                <a16:creationId xmlns:a16="http://schemas.microsoft.com/office/drawing/2014/main" id="{DEC4BF50-CC50-1E67-1880-3CBE3342FF0F}"/>
              </a:ext>
            </a:extLst>
          </p:cNvPr>
          <p:cNvSpPr/>
          <p:nvPr/>
        </p:nvSpPr>
        <p:spPr>
          <a:xfrm>
            <a:off x="5335575" y="771502"/>
            <a:ext cx="3677100" cy="1742410"/>
          </a:xfrm>
          <a:prstGeom prst="roundRect">
            <a:avLst/>
          </a:prstGeom>
          <a:solidFill>
            <a:srgbClr val="7030A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7DDEF0D-DA06-F970-B867-52D33D4C6E62}"/>
              </a:ext>
            </a:extLst>
          </p:cNvPr>
          <p:cNvSpPr/>
          <p:nvPr/>
        </p:nvSpPr>
        <p:spPr>
          <a:xfrm>
            <a:off x="5907006" y="948436"/>
            <a:ext cx="2643285" cy="1466622"/>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72;p14">
            <a:extLst>
              <a:ext uri="{FF2B5EF4-FFF2-40B4-BE49-F238E27FC236}">
                <a16:creationId xmlns:a16="http://schemas.microsoft.com/office/drawing/2014/main" id="{59D9EB4D-292B-62DF-F644-C1C304E21329}"/>
              </a:ext>
            </a:extLst>
          </p:cNvPr>
          <p:cNvSpPr txBox="1"/>
          <p:nvPr/>
        </p:nvSpPr>
        <p:spPr>
          <a:xfrm>
            <a:off x="6560511" y="903115"/>
            <a:ext cx="1358100" cy="84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600" b="1" dirty="0">
                <a:solidFill>
                  <a:srgbClr val="FF0000"/>
                </a:solidFill>
              </a:rPr>
              <a:t>?</a:t>
            </a:r>
            <a:endParaRPr sz="7600" b="1" dirty="0">
              <a:solidFill>
                <a:srgbClr val="FF0000"/>
              </a:solidFill>
            </a:endParaRPr>
          </a:p>
        </p:txBody>
      </p:sp>
      <p:sp>
        <p:nvSpPr>
          <p:cNvPr id="13" name="Left-Right Arrow 12">
            <a:extLst>
              <a:ext uri="{FF2B5EF4-FFF2-40B4-BE49-F238E27FC236}">
                <a16:creationId xmlns:a16="http://schemas.microsoft.com/office/drawing/2014/main" id="{A0436153-E5A3-A0F3-A10D-484B8A0E6484}"/>
              </a:ext>
            </a:extLst>
          </p:cNvPr>
          <p:cNvSpPr/>
          <p:nvPr/>
        </p:nvSpPr>
        <p:spPr>
          <a:xfrm>
            <a:off x="4645720" y="1278430"/>
            <a:ext cx="1275409" cy="669633"/>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b="1" dirty="0">
                <a:latin typeface="Times New Roman" panose="02020603050405020304" pitchFamily="18" charset="0"/>
                <a:cs typeface="Times New Roman" panose="02020603050405020304" pitchFamily="18" charset="0"/>
              </a:rPr>
              <a:t>HSS319</a:t>
            </a:r>
          </a:p>
        </p:txBody>
      </p:sp>
      <p:pic>
        <p:nvPicPr>
          <p:cNvPr id="6" name="Picture 2" descr="Imaging of brain synapses could be novel test for Alzheimer's | National  Institute on Aging">
            <a:extLst>
              <a:ext uri="{FF2B5EF4-FFF2-40B4-BE49-F238E27FC236}">
                <a16:creationId xmlns:a16="http://schemas.microsoft.com/office/drawing/2014/main" id="{2EAB00F1-C255-BB34-21B1-CDFC048CCC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6322" y="3343025"/>
            <a:ext cx="1776287" cy="123748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D6CEBBF-0A1D-57ED-A811-23EBFF0206F9}"/>
              </a:ext>
            </a:extLst>
          </p:cNvPr>
          <p:cNvSpPr/>
          <p:nvPr/>
        </p:nvSpPr>
        <p:spPr>
          <a:xfrm>
            <a:off x="2231687" y="3201549"/>
            <a:ext cx="2643285" cy="1466622"/>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72;p14">
            <a:extLst>
              <a:ext uri="{FF2B5EF4-FFF2-40B4-BE49-F238E27FC236}">
                <a16:creationId xmlns:a16="http://schemas.microsoft.com/office/drawing/2014/main" id="{4663043F-C410-2248-D289-25E1A118633C}"/>
              </a:ext>
            </a:extLst>
          </p:cNvPr>
          <p:cNvSpPr txBox="1"/>
          <p:nvPr/>
        </p:nvSpPr>
        <p:spPr>
          <a:xfrm>
            <a:off x="2885192" y="3156228"/>
            <a:ext cx="1358100" cy="84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600" b="1" dirty="0">
                <a:solidFill>
                  <a:srgbClr val="FF0000"/>
                </a:solidFill>
              </a:rPr>
              <a:t>?</a:t>
            </a:r>
            <a:endParaRPr sz="7600" b="1" dirty="0">
              <a:solidFill>
                <a:srgbClr val="FF0000"/>
              </a:solidFill>
            </a:endParaRPr>
          </a:p>
        </p:txBody>
      </p:sp>
    </p:spTree>
    <p:extLst>
      <p:ext uri="{BB962C8B-B14F-4D97-AF65-F5344CB8AC3E}">
        <p14:creationId xmlns:p14="http://schemas.microsoft.com/office/powerpoint/2010/main" val="613579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5"/>
          <p:cNvPicPr preferRelativeResize="0"/>
          <p:nvPr/>
        </p:nvPicPr>
        <p:blipFill>
          <a:blip r:embed="rId3">
            <a:alphaModFix/>
          </a:blip>
          <a:stretch>
            <a:fillRect/>
          </a:stretch>
        </p:blipFill>
        <p:spPr>
          <a:xfrm>
            <a:off x="0" y="0"/>
            <a:ext cx="9143998" cy="5143501"/>
          </a:xfrm>
          <a:prstGeom prst="rect">
            <a:avLst/>
          </a:prstGeom>
          <a:noFill/>
          <a:ln>
            <a:noFill/>
          </a:ln>
        </p:spPr>
      </p:pic>
      <p:cxnSp>
        <p:nvCxnSpPr>
          <p:cNvPr id="87" name="Google Shape;87;p15"/>
          <p:cNvCxnSpPr/>
          <p:nvPr/>
        </p:nvCxnSpPr>
        <p:spPr>
          <a:xfrm>
            <a:off x="1923375" y="261100"/>
            <a:ext cx="6884100" cy="17400"/>
          </a:xfrm>
          <a:prstGeom prst="straightConnector1">
            <a:avLst/>
          </a:prstGeom>
          <a:noFill/>
          <a:ln w="28575" cap="flat" cmpd="sng">
            <a:solidFill>
              <a:schemeClr val="lt1"/>
            </a:solidFill>
            <a:prstDash val="solid"/>
            <a:round/>
            <a:headEnd type="none" w="med" len="med"/>
            <a:tailEnd type="none" w="med" len="med"/>
          </a:ln>
        </p:spPr>
      </p:cxnSp>
      <p:cxnSp>
        <p:nvCxnSpPr>
          <p:cNvPr id="88" name="Google Shape;88;p15"/>
          <p:cNvCxnSpPr/>
          <p:nvPr/>
        </p:nvCxnSpPr>
        <p:spPr>
          <a:xfrm>
            <a:off x="1923375" y="735525"/>
            <a:ext cx="6884100" cy="17400"/>
          </a:xfrm>
          <a:prstGeom prst="straightConnector1">
            <a:avLst/>
          </a:prstGeom>
          <a:noFill/>
          <a:ln w="19050" cap="flat" cmpd="sng">
            <a:solidFill>
              <a:schemeClr val="lt1"/>
            </a:solidFill>
            <a:prstDash val="solid"/>
            <a:round/>
            <a:headEnd type="none" w="med" len="med"/>
            <a:tailEnd type="none" w="med" len="med"/>
          </a:ln>
        </p:spPr>
      </p:cxnSp>
      <p:cxnSp>
        <p:nvCxnSpPr>
          <p:cNvPr id="89" name="Google Shape;89;p15"/>
          <p:cNvCxnSpPr/>
          <p:nvPr/>
        </p:nvCxnSpPr>
        <p:spPr>
          <a:xfrm>
            <a:off x="1853850" y="4821700"/>
            <a:ext cx="6884100" cy="17400"/>
          </a:xfrm>
          <a:prstGeom prst="straightConnector1">
            <a:avLst/>
          </a:prstGeom>
          <a:noFill/>
          <a:ln w="28575" cap="flat" cmpd="sng">
            <a:solidFill>
              <a:schemeClr val="lt1"/>
            </a:solidFill>
            <a:prstDash val="solid"/>
            <a:round/>
            <a:headEnd type="none" w="med" len="med"/>
            <a:tailEnd type="none" w="med" len="med"/>
          </a:ln>
        </p:spPr>
      </p:cxnSp>
      <p:cxnSp>
        <p:nvCxnSpPr>
          <p:cNvPr id="90" name="Google Shape;90;p15"/>
          <p:cNvCxnSpPr/>
          <p:nvPr/>
        </p:nvCxnSpPr>
        <p:spPr>
          <a:xfrm flipH="1">
            <a:off x="5278500" y="269800"/>
            <a:ext cx="34800" cy="4542900"/>
          </a:xfrm>
          <a:prstGeom prst="straightConnector1">
            <a:avLst/>
          </a:prstGeom>
          <a:noFill/>
          <a:ln w="19050" cap="flat" cmpd="sng">
            <a:solidFill>
              <a:schemeClr val="lt1"/>
            </a:solidFill>
            <a:prstDash val="solid"/>
            <a:round/>
            <a:headEnd type="none" w="med" len="med"/>
            <a:tailEnd type="none" w="med" len="med"/>
          </a:ln>
        </p:spPr>
      </p:cxnSp>
      <p:sp>
        <p:nvSpPr>
          <p:cNvPr id="91" name="Google Shape;91;p15"/>
          <p:cNvSpPr txBox="1"/>
          <p:nvPr/>
        </p:nvSpPr>
        <p:spPr>
          <a:xfrm>
            <a:off x="2471675" y="257500"/>
            <a:ext cx="2188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dirty="0">
                <a:solidFill>
                  <a:schemeClr val="lt1"/>
                </a:solidFill>
                <a:latin typeface="Times New Roman"/>
                <a:ea typeface="Times New Roman"/>
                <a:cs typeface="Times New Roman"/>
                <a:sym typeface="Times New Roman"/>
              </a:rPr>
              <a:t>Human language</a:t>
            </a:r>
            <a:endParaRPr sz="1900" dirty="0">
              <a:solidFill>
                <a:schemeClr val="lt1"/>
              </a:solidFill>
              <a:latin typeface="Times New Roman"/>
              <a:ea typeface="Times New Roman"/>
              <a:cs typeface="Times New Roman"/>
              <a:sym typeface="Times New Roman"/>
            </a:endParaRPr>
          </a:p>
        </p:txBody>
      </p:sp>
      <p:sp>
        <p:nvSpPr>
          <p:cNvPr id="92" name="Google Shape;92;p15"/>
          <p:cNvSpPr txBox="1"/>
          <p:nvPr/>
        </p:nvSpPr>
        <p:spPr>
          <a:xfrm>
            <a:off x="6122675" y="257500"/>
            <a:ext cx="2188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lt1"/>
                </a:solidFill>
                <a:latin typeface="Times New Roman"/>
                <a:ea typeface="Times New Roman"/>
                <a:cs typeface="Times New Roman"/>
                <a:sym typeface="Times New Roman"/>
              </a:rPr>
              <a:t>AI’s language</a:t>
            </a:r>
            <a:endParaRPr sz="1900">
              <a:solidFill>
                <a:schemeClr val="lt1"/>
              </a:solidFill>
              <a:latin typeface="Times New Roman"/>
              <a:ea typeface="Times New Roman"/>
              <a:cs typeface="Times New Roman"/>
              <a:sym typeface="Times New Roman"/>
            </a:endParaRPr>
          </a:p>
        </p:txBody>
      </p:sp>
      <p:sp>
        <p:nvSpPr>
          <p:cNvPr id="94" name="Google Shape;94;p15"/>
          <p:cNvSpPr/>
          <p:nvPr/>
        </p:nvSpPr>
        <p:spPr>
          <a:xfrm>
            <a:off x="3315575" y="2587061"/>
            <a:ext cx="501000" cy="412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 name="Google Shape;99;p15"/>
          <p:cNvSpPr/>
          <p:nvPr/>
        </p:nvSpPr>
        <p:spPr>
          <a:xfrm>
            <a:off x="6966575" y="2587061"/>
            <a:ext cx="501000" cy="412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61;p14">
            <a:extLst>
              <a:ext uri="{FF2B5EF4-FFF2-40B4-BE49-F238E27FC236}">
                <a16:creationId xmlns:a16="http://schemas.microsoft.com/office/drawing/2014/main" id="{04B58B44-D26D-3507-5EE0-F867ED31ECB8}"/>
              </a:ext>
            </a:extLst>
          </p:cNvPr>
          <p:cNvSpPr/>
          <p:nvPr/>
        </p:nvSpPr>
        <p:spPr>
          <a:xfrm>
            <a:off x="130625" y="263638"/>
            <a:ext cx="261000" cy="4490700"/>
          </a:xfrm>
          <a:prstGeom prst="upArrow">
            <a:avLst>
              <a:gd name="adj1" fmla="val 50000"/>
              <a:gd name="adj2" fmla="val 50000"/>
            </a:avLst>
          </a:prstGeom>
          <a:gradFill flip="none" rotWithShape="1">
            <a:gsLst>
              <a:gs pos="0">
                <a:srgbClr val="FFFF00"/>
              </a:gs>
              <a:gs pos="48000">
                <a:schemeClr val="accent2">
                  <a:lumMod val="97000"/>
                  <a:lumOff val="3000"/>
                </a:schemeClr>
              </a:gs>
              <a:gs pos="100000">
                <a:srgbClr val="7030A0"/>
              </a:gs>
            </a:gsLst>
            <a:lin ang="162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 name="Google Shape;62;p14">
            <a:extLst>
              <a:ext uri="{FF2B5EF4-FFF2-40B4-BE49-F238E27FC236}">
                <a16:creationId xmlns:a16="http://schemas.microsoft.com/office/drawing/2014/main" id="{47A5DAB6-DA70-DE62-3529-906FF168027C}"/>
              </a:ext>
            </a:extLst>
          </p:cNvPr>
          <p:cNvSpPr txBox="1"/>
          <p:nvPr/>
        </p:nvSpPr>
        <p:spPr>
          <a:xfrm>
            <a:off x="478800" y="265138"/>
            <a:ext cx="112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rgbClr val="7030A0"/>
                </a:solidFill>
                <a:latin typeface="Times New Roman"/>
                <a:ea typeface="Times New Roman"/>
                <a:cs typeface="Times New Roman"/>
                <a:sym typeface="Times New Roman"/>
              </a:rPr>
              <a:t>Complex</a:t>
            </a:r>
            <a:endParaRPr sz="1800" dirty="0">
              <a:solidFill>
                <a:srgbClr val="7030A0"/>
              </a:solidFill>
              <a:latin typeface="Times New Roman"/>
              <a:ea typeface="Times New Roman"/>
              <a:cs typeface="Times New Roman"/>
              <a:sym typeface="Times New Roman"/>
            </a:endParaRPr>
          </a:p>
        </p:txBody>
      </p:sp>
      <p:sp>
        <p:nvSpPr>
          <p:cNvPr id="4" name="Google Shape;63;p14">
            <a:extLst>
              <a:ext uri="{FF2B5EF4-FFF2-40B4-BE49-F238E27FC236}">
                <a16:creationId xmlns:a16="http://schemas.microsoft.com/office/drawing/2014/main" id="{711B79F3-E903-E156-6D04-00651339A8D8}"/>
              </a:ext>
            </a:extLst>
          </p:cNvPr>
          <p:cNvSpPr txBox="1"/>
          <p:nvPr/>
        </p:nvSpPr>
        <p:spPr>
          <a:xfrm>
            <a:off x="295875" y="4167063"/>
            <a:ext cx="1627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rgbClr val="FFFF00"/>
                </a:solidFill>
                <a:latin typeface="Times New Roman"/>
                <a:ea typeface="Times New Roman"/>
                <a:cs typeface="Times New Roman"/>
                <a:sym typeface="Times New Roman"/>
              </a:rPr>
              <a:t>Fundamental,</a:t>
            </a:r>
            <a:br>
              <a:rPr lang="en" sz="1800" dirty="0">
                <a:solidFill>
                  <a:srgbClr val="FFFF00"/>
                </a:solidFill>
                <a:latin typeface="Times New Roman"/>
                <a:ea typeface="Times New Roman"/>
                <a:cs typeface="Times New Roman"/>
                <a:sym typeface="Times New Roman"/>
              </a:rPr>
            </a:br>
            <a:r>
              <a:rPr lang="en" sz="1800" dirty="0">
                <a:solidFill>
                  <a:srgbClr val="FFFF00"/>
                </a:solidFill>
                <a:latin typeface="Times New Roman"/>
                <a:ea typeface="Times New Roman"/>
                <a:cs typeface="Times New Roman"/>
                <a:sym typeface="Times New Roman"/>
              </a:rPr>
              <a:t>simple</a:t>
            </a:r>
            <a:endParaRPr sz="1800" dirty="0">
              <a:solidFill>
                <a:srgbClr val="FFFF00"/>
              </a:solidFill>
              <a:latin typeface="Times New Roman"/>
              <a:ea typeface="Times New Roman"/>
              <a:cs typeface="Times New Roman"/>
              <a:sym typeface="Times New Roman"/>
            </a:endParaRPr>
          </a:p>
        </p:txBody>
      </p:sp>
      <p:sp>
        <p:nvSpPr>
          <p:cNvPr id="5" name="Rounded Rectangle 4">
            <a:extLst>
              <a:ext uri="{FF2B5EF4-FFF2-40B4-BE49-F238E27FC236}">
                <a16:creationId xmlns:a16="http://schemas.microsoft.com/office/drawing/2014/main" id="{94E1DC2D-BEBC-9711-A927-874466ECF485}"/>
              </a:ext>
            </a:extLst>
          </p:cNvPr>
          <p:cNvSpPr/>
          <p:nvPr/>
        </p:nvSpPr>
        <p:spPr>
          <a:xfrm>
            <a:off x="1599218" y="788349"/>
            <a:ext cx="3677100" cy="1742410"/>
          </a:xfrm>
          <a:prstGeom prst="roundRect">
            <a:avLst/>
          </a:prstGeom>
          <a:solidFill>
            <a:srgbClr val="7030A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oogle Shape;96;p15"/>
          <p:cNvPicPr preferRelativeResize="0"/>
          <p:nvPr/>
        </p:nvPicPr>
        <p:blipFill>
          <a:blip r:embed="rId4">
            <a:alphaModFix/>
          </a:blip>
          <a:stretch>
            <a:fillRect/>
          </a:stretch>
        </p:blipFill>
        <p:spPr>
          <a:xfrm>
            <a:off x="1733199" y="946636"/>
            <a:ext cx="1743849" cy="877040"/>
          </a:xfrm>
          <a:prstGeom prst="rect">
            <a:avLst/>
          </a:prstGeom>
          <a:noFill/>
          <a:ln>
            <a:noFill/>
          </a:ln>
        </p:spPr>
      </p:pic>
      <p:pic>
        <p:nvPicPr>
          <p:cNvPr id="97" name="Google Shape;97;p15"/>
          <p:cNvPicPr preferRelativeResize="0"/>
          <p:nvPr/>
        </p:nvPicPr>
        <p:blipFill>
          <a:blip r:embed="rId5">
            <a:alphaModFix/>
          </a:blip>
          <a:stretch>
            <a:fillRect/>
          </a:stretch>
        </p:blipFill>
        <p:spPr>
          <a:xfrm>
            <a:off x="3232475" y="1278430"/>
            <a:ext cx="1950350" cy="1014925"/>
          </a:xfrm>
          <a:prstGeom prst="rect">
            <a:avLst/>
          </a:prstGeom>
          <a:noFill/>
          <a:ln>
            <a:noFill/>
          </a:ln>
        </p:spPr>
      </p:pic>
      <p:sp>
        <p:nvSpPr>
          <p:cNvPr id="7" name="Rounded Rectangle 6">
            <a:extLst>
              <a:ext uri="{FF2B5EF4-FFF2-40B4-BE49-F238E27FC236}">
                <a16:creationId xmlns:a16="http://schemas.microsoft.com/office/drawing/2014/main" id="{DEC4BF50-CC50-1E67-1880-3CBE3342FF0F}"/>
              </a:ext>
            </a:extLst>
          </p:cNvPr>
          <p:cNvSpPr/>
          <p:nvPr/>
        </p:nvSpPr>
        <p:spPr>
          <a:xfrm>
            <a:off x="5335575" y="771502"/>
            <a:ext cx="3677100" cy="1742410"/>
          </a:xfrm>
          <a:prstGeom prst="roundRect">
            <a:avLst/>
          </a:prstGeom>
          <a:solidFill>
            <a:srgbClr val="7030A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7DDEF0D-DA06-F970-B867-52D33D4C6E62}"/>
              </a:ext>
            </a:extLst>
          </p:cNvPr>
          <p:cNvSpPr/>
          <p:nvPr/>
        </p:nvSpPr>
        <p:spPr>
          <a:xfrm>
            <a:off x="5907006" y="948436"/>
            <a:ext cx="2643285" cy="1466622"/>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72;p14">
            <a:extLst>
              <a:ext uri="{FF2B5EF4-FFF2-40B4-BE49-F238E27FC236}">
                <a16:creationId xmlns:a16="http://schemas.microsoft.com/office/drawing/2014/main" id="{59D9EB4D-292B-62DF-F644-C1C304E21329}"/>
              </a:ext>
            </a:extLst>
          </p:cNvPr>
          <p:cNvSpPr txBox="1"/>
          <p:nvPr/>
        </p:nvSpPr>
        <p:spPr>
          <a:xfrm>
            <a:off x="6560511" y="903115"/>
            <a:ext cx="1358100" cy="84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600" b="1" dirty="0">
                <a:solidFill>
                  <a:srgbClr val="FF0000"/>
                </a:solidFill>
              </a:rPr>
              <a:t>?</a:t>
            </a:r>
            <a:endParaRPr sz="7600" b="1" dirty="0">
              <a:solidFill>
                <a:srgbClr val="FF0000"/>
              </a:solidFill>
            </a:endParaRPr>
          </a:p>
        </p:txBody>
      </p:sp>
      <p:sp>
        <p:nvSpPr>
          <p:cNvPr id="6" name="Rounded Rectangle 5">
            <a:extLst>
              <a:ext uri="{FF2B5EF4-FFF2-40B4-BE49-F238E27FC236}">
                <a16:creationId xmlns:a16="http://schemas.microsoft.com/office/drawing/2014/main" id="{23258F7B-60C1-AB3A-6307-9EF1BCDFDD10}"/>
              </a:ext>
            </a:extLst>
          </p:cNvPr>
          <p:cNvSpPr/>
          <p:nvPr/>
        </p:nvSpPr>
        <p:spPr>
          <a:xfrm>
            <a:off x="5313300" y="3046166"/>
            <a:ext cx="3677100" cy="1742410"/>
          </a:xfrm>
          <a:prstGeom prst="roundRect">
            <a:avLst/>
          </a:prstGeom>
          <a:solidFill>
            <a:srgbClr val="FFFF0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Google Shape;100;p15"/>
          <p:cNvPicPr preferRelativeResize="0"/>
          <p:nvPr/>
        </p:nvPicPr>
        <p:blipFill>
          <a:blip r:embed="rId6">
            <a:alphaModFix/>
          </a:blip>
          <a:stretch>
            <a:fillRect/>
          </a:stretch>
        </p:blipFill>
        <p:spPr>
          <a:xfrm>
            <a:off x="5988725" y="3375949"/>
            <a:ext cx="895376" cy="1261652"/>
          </a:xfrm>
          <a:prstGeom prst="rect">
            <a:avLst/>
          </a:prstGeom>
          <a:noFill/>
          <a:ln>
            <a:noFill/>
          </a:ln>
        </p:spPr>
      </p:pic>
      <p:pic>
        <p:nvPicPr>
          <p:cNvPr id="101" name="Google Shape;101;p15"/>
          <p:cNvPicPr preferRelativeResize="0"/>
          <p:nvPr/>
        </p:nvPicPr>
        <p:blipFill>
          <a:blip r:embed="rId7">
            <a:alphaModFix/>
          </a:blip>
          <a:stretch>
            <a:fillRect/>
          </a:stretch>
        </p:blipFill>
        <p:spPr>
          <a:xfrm>
            <a:off x="7174125" y="3533875"/>
            <a:ext cx="1446858" cy="849300"/>
          </a:xfrm>
          <a:prstGeom prst="rect">
            <a:avLst/>
          </a:prstGeom>
          <a:noFill/>
          <a:ln>
            <a:noFill/>
          </a:ln>
        </p:spPr>
      </p:pic>
      <p:sp>
        <p:nvSpPr>
          <p:cNvPr id="12" name="Rounded Rectangle 11">
            <a:extLst>
              <a:ext uri="{FF2B5EF4-FFF2-40B4-BE49-F238E27FC236}">
                <a16:creationId xmlns:a16="http://schemas.microsoft.com/office/drawing/2014/main" id="{AF22EE47-77C3-76AB-C2A8-D199CA126AC6}"/>
              </a:ext>
            </a:extLst>
          </p:cNvPr>
          <p:cNvSpPr/>
          <p:nvPr/>
        </p:nvSpPr>
        <p:spPr>
          <a:xfrm>
            <a:off x="1599218" y="3045322"/>
            <a:ext cx="3677100" cy="1742410"/>
          </a:xfrm>
          <a:prstGeom prst="roundRect">
            <a:avLst/>
          </a:prstGeom>
          <a:solidFill>
            <a:srgbClr val="FFFF0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Left-Right Arrow 12">
            <a:extLst>
              <a:ext uri="{FF2B5EF4-FFF2-40B4-BE49-F238E27FC236}">
                <a16:creationId xmlns:a16="http://schemas.microsoft.com/office/drawing/2014/main" id="{CF4B2615-F912-D43B-09FA-64C6D8B5A2DD}"/>
              </a:ext>
            </a:extLst>
          </p:cNvPr>
          <p:cNvSpPr/>
          <p:nvPr/>
        </p:nvSpPr>
        <p:spPr>
          <a:xfrm>
            <a:off x="4645720" y="1278430"/>
            <a:ext cx="1275409" cy="669633"/>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b="1" dirty="0">
                <a:latin typeface="Times New Roman" panose="02020603050405020304" pitchFamily="18" charset="0"/>
                <a:cs typeface="Times New Roman" panose="02020603050405020304" pitchFamily="18" charset="0"/>
              </a:rPr>
              <a:t>Q2</a:t>
            </a:r>
          </a:p>
        </p:txBody>
      </p:sp>
      <p:pic>
        <p:nvPicPr>
          <p:cNvPr id="15" name="Picture 2" descr="Imaging of brain synapses could be novel test for Alzheimer's | National  Institute on Aging">
            <a:extLst>
              <a:ext uri="{FF2B5EF4-FFF2-40B4-BE49-F238E27FC236}">
                <a16:creationId xmlns:a16="http://schemas.microsoft.com/office/drawing/2014/main" id="{F387B729-E501-6349-EF77-5850B73DA3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6322" y="3343025"/>
            <a:ext cx="1776287" cy="123748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B45ACAA-FC10-5193-FFE1-9A4FFA9A84F7}"/>
              </a:ext>
            </a:extLst>
          </p:cNvPr>
          <p:cNvSpPr/>
          <p:nvPr/>
        </p:nvSpPr>
        <p:spPr>
          <a:xfrm>
            <a:off x="2233512" y="3206321"/>
            <a:ext cx="2643285" cy="1466622"/>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72;p14">
            <a:extLst>
              <a:ext uri="{FF2B5EF4-FFF2-40B4-BE49-F238E27FC236}">
                <a16:creationId xmlns:a16="http://schemas.microsoft.com/office/drawing/2014/main" id="{3AF901AC-99F5-D3D9-8F73-BA5D5294E851}"/>
              </a:ext>
            </a:extLst>
          </p:cNvPr>
          <p:cNvSpPr txBox="1"/>
          <p:nvPr/>
        </p:nvSpPr>
        <p:spPr>
          <a:xfrm>
            <a:off x="2887017" y="3161000"/>
            <a:ext cx="1358100" cy="84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600" b="1" dirty="0">
                <a:solidFill>
                  <a:srgbClr val="FF0000"/>
                </a:solidFill>
              </a:rPr>
              <a:t>?</a:t>
            </a:r>
            <a:endParaRPr sz="7600" b="1" dirty="0">
              <a:solidFill>
                <a:srgbClr val="FF0000"/>
              </a:solidFill>
            </a:endParaRPr>
          </a:p>
        </p:txBody>
      </p:sp>
      <p:sp>
        <p:nvSpPr>
          <p:cNvPr id="14" name="Left-Right Arrow 13">
            <a:extLst>
              <a:ext uri="{FF2B5EF4-FFF2-40B4-BE49-F238E27FC236}">
                <a16:creationId xmlns:a16="http://schemas.microsoft.com/office/drawing/2014/main" id="{76C76896-BAED-A2BB-65C2-7005E4423541}"/>
              </a:ext>
            </a:extLst>
          </p:cNvPr>
          <p:cNvSpPr/>
          <p:nvPr/>
        </p:nvSpPr>
        <p:spPr>
          <a:xfrm>
            <a:off x="4623395" y="3604815"/>
            <a:ext cx="1275409" cy="669633"/>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b="1" dirty="0">
                <a:latin typeface="Times New Roman" panose="02020603050405020304" pitchFamily="18" charset="0"/>
                <a:cs typeface="Times New Roman" panose="02020603050405020304" pitchFamily="18" charset="0"/>
              </a:rPr>
              <a:t>Q1</a:t>
            </a:r>
          </a:p>
        </p:txBody>
      </p:sp>
    </p:spTree>
    <p:extLst>
      <p:ext uri="{BB962C8B-B14F-4D97-AF65-F5344CB8AC3E}">
        <p14:creationId xmlns:p14="http://schemas.microsoft.com/office/powerpoint/2010/main" val="4065070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5"/>
          <p:cNvPicPr preferRelativeResize="0"/>
          <p:nvPr/>
        </p:nvPicPr>
        <p:blipFill>
          <a:blip r:embed="rId3">
            <a:alphaModFix/>
          </a:blip>
          <a:stretch>
            <a:fillRect/>
          </a:stretch>
        </p:blipFill>
        <p:spPr>
          <a:xfrm>
            <a:off x="0" y="0"/>
            <a:ext cx="9143998" cy="5143501"/>
          </a:xfrm>
          <a:prstGeom prst="rect">
            <a:avLst/>
          </a:prstGeom>
          <a:noFill/>
          <a:ln>
            <a:noFill/>
          </a:ln>
        </p:spPr>
      </p:pic>
      <p:cxnSp>
        <p:nvCxnSpPr>
          <p:cNvPr id="87" name="Google Shape;87;p15"/>
          <p:cNvCxnSpPr/>
          <p:nvPr/>
        </p:nvCxnSpPr>
        <p:spPr>
          <a:xfrm>
            <a:off x="1923375" y="261100"/>
            <a:ext cx="6884100" cy="17400"/>
          </a:xfrm>
          <a:prstGeom prst="straightConnector1">
            <a:avLst/>
          </a:prstGeom>
          <a:noFill/>
          <a:ln w="28575" cap="flat" cmpd="sng">
            <a:solidFill>
              <a:schemeClr val="lt1"/>
            </a:solidFill>
            <a:prstDash val="solid"/>
            <a:round/>
            <a:headEnd type="none" w="med" len="med"/>
            <a:tailEnd type="none" w="med" len="med"/>
          </a:ln>
        </p:spPr>
      </p:cxnSp>
      <p:cxnSp>
        <p:nvCxnSpPr>
          <p:cNvPr id="88" name="Google Shape;88;p15"/>
          <p:cNvCxnSpPr/>
          <p:nvPr/>
        </p:nvCxnSpPr>
        <p:spPr>
          <a:xfrm>
            <a:off x="1923375" y="735525"/>
            <a:ext cx="6884100" cy="17400"/>
          </a:xfrm>
          <a:prstGeom prst="straightConnector1">
            <a:avLst/>
          </a:prstGeom>
          <a:noFill/>
          <a:ln w="19050" cap="flat" cmpd="sng">
            <a:solidFill>
              <a:schemeClr val="lt1"/>
            </a:solidFill>
            <a:prstDash val="solid"/>
            <a:round/>
            <a:headEnd type="none" w="med" len="med"/>
            <a:tailEnd type="none" w="med" len="med"/>
          </a:ln>
        </p:spPr>
      </p:cxnSp>
      <p:cxnSp>
        <p:nvCxnSpPr>
          <p:cNvPr id="89" name="Google Shape;89;p15"/>
          <p:cNvCxnSpPr/>
          <p:nvPr/>
        </p:nvCxnSpPr>
        <p:spPr>
          <a:xfrm>
            <a:off x="1853850" y="4821700"/>
            <a:ext cx="6884100" cy="17400"/>
          </a:xfrm>
          <a:prstGeom prst="straightConnector1">
            <a:avLst/>
          </a:prstGeom>
          <a:noFill/>
          <a:ln w="28575" cap="flat" cmpd="sng">
            <a:solidFill>
              <a:schemeClr val="lt1"/>
            </a:solidFill>
            <a:prstDash val="solid"/>
            <a:round/>
            <a:headEnd type="none" w="med" len="med"/>
            <a:tailEnd type="none" w="med" len="med"/>
          </a:ln>
        </p:spPr>
      </p:cxnSp>
      <p:cxnSp>
        <p:nvCxnSpPr>
          <p:cNvPr id="90" name="Google Shape;90;p15"/>
          <p:cNvCxnSpPr/>
          <p:nvPr/>
        </p:nvCxnSpPr>
        <p:spPr>
          <a:xfrm flipH="1">
            <a:off x="5278500" y="269800"/>
            <a:ext cx="34800" cy="4542900"/>
          </a:xfrm>
          <a:prstGeom prst="straightConnector1">
            <a:avLst/>
          </a:prstGeom>
          <a:noFill/>
          <a:ln w="19050" cap="flat" cmpd="sng">
            <a:solidFill>
              <a:schemeClr val="lt1"/>
            </a:solidFill>
            <a:prstDash val="solid"/>
            <a:round/>
            <a:headEnd type="none" w="med" len="med"/>
            <a:tailEnd type="none" w="med" len="med"/>
          </a:ln>
        </p:spPr>
      </p:cxnSp>
      <p:sp>
        <p:nvSpPr>
          <p:cNvPr id="91" name="Google Shape;91;p15"/>
          <p:cNvSpPr txBox="1"/>
          <p:nvPr/>
        </p:nvSpPr>
        <p:spPr>
          <a:xfrm>
            <a:off x="2471675" y="257500"/>
            <a:ext cx="2188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dirty="0">
                <a:solidFill>
                  <a:schemeClr val="lt1"/>
                </a:solidFill>
                <a:latin typeface="Times New Roman"/>
                <a:ea typeface="Times New Roman"/>
                <a:cs typeface="Times New Roman"/>
                <a:sym typeface="Times New Roman"/>
              </a:rPr>
              <a:t>Human language</a:t>
            </a:r>
            <a:endParaRPr sz="1900" dirty="0">
              <a:solidFill>
                <a:schemeClr val="lt1"/>
              </a:solidFill>
              <a:latin typeface="Times New Roman"/>
              <a:ea typeface="Times New Roman"/>
              <a:cs typeface="Times New Roman"/>
              <a:sym typeface="Times New Roman"/>
            </a:endParaRPr>
          </a:p>
        </p:txBody>
      </p:sp>
      <p:sp>
        <p:nvSpPr>
          <p:cNvPr id="92" name="Google Shape;92;p15"/>
          <p:cNvSpPr txBox="1"/>
          <p:nvPr/>
        </p:nvSpPr>
        <p:spPr>
          <a:xfrm>
            <a:off x="6122675" y="257500"/>
            <a:ext cx="2188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lt1"/>
                </a:solidFill>
                <a:latin typeface="Times New Roman"/>
                <a:ea typeface="Times New Roman"/>
                <a:cs typeface="Times New Roman"/>
                <a:sym typeface="Times New Roman"/>
              </a:rPr>
              <a:t>AI’s language</a:t>
            </a:r>
            <a:endParaRPr sz="1900">
              <a:solidFill>
                <a:schemeClr val="lt1"/>
              </a:solidFill>
              <a:latin typeface="Times New Roman"/>
              <a:ea typeface="Times New Roman"/>
              <a:cs typeface="Times New Roman"/>
              <a:sym typeface="Times New Roman"/>
            </a:endParaRPr>
          </a:p>
        </p:txBody>
      </p:sp>
      <p:sp>
        <p:nvSpPr>
          <p:cNvPr id="94" name="Google Shape;94;p15"/>
          <p:cNvSpPr/>
          <p:nvPr/>
        </p:nvSpPr>
        <p:spPr>
          <a:xfrm>
            <a:off x="3315575" y="2587061"/>
            <a:ext cx="501000" cy="412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 name="Google Shape;99;p15"/>
          <p:cNvSpPr/>
          <p:nvPr/>
        </p:nvSpPr>
        <p:spPr>
          <a:xfrm>
            <a:off x="6966575" y="2587061"/>
            <a:ext cx="501000" cy="412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61;p14">
            <a:extLst>
              <a:ext uri="{FF2B5EF4-FFF2-40B4-BE49-F238E27FC236}">
                <a16:creationId xmlns:a16="http://schemas.microsoft.com/office/drawing/2014/main" id="{04B58B44-D26D-3507-5EE0-F867ED31ECB8}"/>
              </a:ext>
            </a:extLst>
          </p:cNvPr>
          <p:cNvSpPr/>
          <p:nvPr/>
        </p:nvSpPr>
        <p:spPr>
          <a:xfrm>
            <a:off x="130625" y="263638"/>
            <a:ext cx="261000" cy="4490700"/>
          </a:xfrm>
          <a:prstGeom prst="upArrow">
            <a:avLst>
              <a:gd name="adj1" fmla="val 50000"/>
              <a:gd name="adj2" fmla="val 50000"/>
            </a:avLst>
          </a:prstGeom>
          <a:gradFill flip="none" rotWithShape="1">
            <a:gsLst>
              <a:gs pos="0">
                <a:srgbClr val="FFFF00"/>
              </a:gs>
              <a:gs pos="48000">
                <a:schemeClr val="accent2">
                  <a:lumMod val="97000"/>
                  <a:lumOff val="3000"/>
                </a:schemeClr>
              </a:gs>
              <a:gs pos="100000">
                <a:srgbClr val="7030A0"/>
              </a:gs>
            </a:gsLst>
            <a:lin ang="162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 name="Google Shape;62;p14">
            <a:extLst>
              <a:ext uri="{FF2B5EF4-FFF2-40B4-BE49-F238E27FC236}">
                <a16:creationId xmlns:a16="http://schemas.microsoft.com/office/drawing/2014/main" id="{47A5DAB6-DA70-DE62-3529-906FF168027C}"/>
              </a:ext>
            </a:extLst>
          </p:cNvPr>
          <p:cNvSpPr txBox="1"/>
          <p:nvPr/>
        </p:nvSpPr>
        <p:spPr>
          <a:xfrm>
            <a:off x="478800" y="265138"/>
            <a:ext cx="112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rgbClr val="7030A0"/>
                </a:solidFill>
                <a:latin typeface="Times New Roman"/>
                <a:ea typeface="Times New Roman"/>
                <a:cs typeface="Times New Roman"/>
                <a:sym typeface="Times New Roman"/>
              </a:rPr>
              <a:t>Complex</a:t>
            </a:r>
            <a:endParaRPr sz="1800" dirty="0">
              <a:solidFill>
                <a:srgbClr val="7030A0"/>
              </a:solidFill>
              <a:latin typeface="Times New Roman"/>
              <a:ea typeface="Times New Roman"/>
              <a:cs typeface="Times New Roman"/>
              <a:sym typeface="Times New Roman"/>
            </a:endParaRPr>
          </a:p>
        </p:txBody>
      </p:sp>
      <p:sp>
        <p:nvSpPr>
          <p:cNvPr id="4" name="Google Shape;63;p14">
            <a:extLst>
              <a:ext uri="{FF2B5EF4-FFF2-40B4-BE49-F238E27FC236}">
                <a16:creationId xmlns:a16="http://schemas.microsoft.com/office/drawing/2014/main" id="{711B79F3-E903-E156-6D04-00651339A8D8}"/>
              </a:ext>
            </a:extLst>
          </p:cNvPr>
          <p:cNvSpPr txBox="1"/>
          <p:nvPr/>
        </p:nvSpPr>
        <p:spPr>
          <a:xfrm>
            <a:off x="295875" y="4167063"/>
            <a:ext cx="1627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rgbClr val="FFFF00"/>
                </a:solidFill>
                <a:latin typeface="Times New Roman"/>
                <a:ea typeface="Times New Roman"/>
                <a:cs typeface="Times New Roman"/>
                <a:sym typeface="Times New Roman"/>
              </a:rPr>
              <a:t>Fundamental,</a:t>
            </a:r>
            <a:br>
              <a:rPr lang="en" sz="1800" dirty="0">
                <a:solidFill>
                  <a:srgbClr val="FFFF00"/>
                </a:solidFill>
                <a:latin typeface="Times New Roman"/>
                <a:ea typeface="Times New Roman"/>
                <a:cs typeface="Times New Roman"/>
                <a:sym typeface="Times New Roman"/>
              </a:rPr>
            </a:br>
            <a:r>
              <a:rPr lang="en" sz="1800" dirty="0">
                <a:solidFill>
                  <a:srgbClr val="FFFF00"/>
                </a:solidFill>
                <a:latin typeface="Times New Roman"/>
                <a:ea typeface="Times New Roman"/>
                <a:cs typeface="Times New Roman"/>
                <a:sym typeface="Times New Roman"/>
              </a:rPr>
              <a:t>simple</a:t>
            </a:r>
            <a:endParaRPr sz="1800" dirty="0">
              <a:solidFill>
                <a:srgbClr val="FFFF00"/>
              </a:solidFill>
              <a:latin typeface="Times New Roman"/>
              <a:ea typeface="Times New Roman"/>
              <a:cs typeface="Times New Roman"/>
              <a:sym typeface="Times New Roman"/>
            </a:endParaRPr>
          </a:p>
        </p:txBody>
      </p:sp>
      <p:sp>
        <p:nvSpPr>
          <p:cNvPr id="5" name="Rounded Rectangle 4">
            <a:extLst>
              <a:ext uri="{FF2B5EF4-FFF2-40B4-BE49-F238E27FC236}">
                <a16:creationId xmlns:a16="http://schemas.microsoft.com/office/drawing/2014/main" id="{94E1DC2D-BEBC-9711-A927-874466ECF485}"/>
              </a:ext>
            </a:extLst>
          </p:cNvPr>
          <p:cNvSpPr/>
          <p:nvPr/>
        </p:nvSpPr>
        <p:spPr>
          <a:xfrm>
            <a:off x="1599218" y="788349"/>
            <a:ext cx="3677100" cy="1742410"/>
          </a:xfrm>
          <a:prstGeom prst="roundRect">
            <a:avLst/>
          </a:prstGeom>
          <a:solidFill>
            <a:srgbClr val="7030A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oogle Shape;96;p15"/>
          <p:cNvPicPr preferRelativeResize="0"/>
          <p:nvPr/>
        </p:nvPicPr>
        <p:blipFill>
          <a:blip r:embed="rId4">
            <a:alphaModFix/>
          </a:blip>
          <a:stretch>
            <a:fillRect/>
          </a:stretch>
        </p:blipFill>
        <p:spPr>
          <a:xfrm>
            <a:off x="1733199" y="946636"/>
            <a:ext cx="1743849" cy="877040"/>
          </a:xfrm>
          <a:prstGeom prst="rect">
            <a:avLst/>
          </a:prstGeom>
          <a:noFill/>
          <a:ln>
            <a:noFill/>
          </a:ln>
        </p:spPr>
      </p:pic>
      <p:pic>
        <p:nvPicPr>
          <p:cNvPr id="97" name="Google Shape;97;p15"/>
          <p:cNvPicPr preferRelativeResize="0"/>
          <p:nvPr/>
        </p:nvPicPr>
        <p:blipFill>
          <a:blip r:embed="rId5">
            <a:alphaModFix/>
          </a:blip>
          <a:stretch>
            <a:fillRect/>
          </a:stretch>
        </p:blipFill>
        <p:spPr>
          <a:xfrm>
            <a:off x="3232475" y="1278430"/>
            <a:ext cx="1950350" cy="1014925"/>
          </a:xfrm>
          <a:prstGeom prst="rect">
            <a:avLst/>
          </a:prstGeom>
          <a:noFill/>
          <a:ln>
            <a:noFill/>
          </a:ln>
        </p:spPr>
      </p:pic>
      <p:sp>
        <p:nvSpPr>
          <p:cNvPr id="7" name="Rounded Rectangle 6">
            <a:extLst>
              <a:ext uri="{FF2B5EF4-FFF2-40B4-BE49-F238E27FC236}">
                <a16:creationId xmlns:a16="http://schemas.microsoft.com/office/drawing/2014/main" id="{DEC4BF50-CC50-1E67-1880-3CBE3342FF0F}"/>
              </a:ext>
            </a:extLst>
          </p:cNvPr>
          <p:cNvSpPr/>
          <p:nvPr/>
        </p:nvSpPr>
        <p:spPr>
          <a:xfrm>
            <a:off x="5335575" y="771502"/>
            <a:ext cx="3677100" cy="1742410"/>
          </a:xfrm>
          <a:prstGeom prst="roundRect">
            <a:avLst/>
          </a:prstGeom>
          <a:solidFill>
            <a:srgbClr val="7030A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7DDEF0D-DA06-F970-B867-52D33D4C6E62}"/>
              </a:ext>
            </a:extLst>
          </p:cNvPr>
          <p:cNvSpPr/>
          <p:nvPr/>
        </p:nvSpPr>
        <p:spPr>
          <a:xfrm>
            <a:off x="5907006" y="948436"/>
            <a:ext cx="2643285" cy="1466622"/>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72;p14">
            <a:extLst>
              <a:ext uri="{FF2B5EF4-FFF2-40B4-BE49-F238E27FC236}">
                <a16:creationId xmlns:a16="http://schemas.microsoft.com/office/drawing/2014/main" id="{59D9EB4D-292B-62DF-F644-C1C304E21329}"/>
              </a:ext>
            </a:extLst>
          </p:cNvPr>
          <p:cNvSpPr txBox="1"/>
          <p:nvPr/>
        </p:nvSpPr>
        <p:spPr>
          <a:xfrm>
            <a:off x="6560511" y="903115"/>
            <a:ext cx="1358100" cy="84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600" b="1" dirty="0">
                <a:solidFill>
                  <a:srgbClr val="FF0000"/>
                </a:solidFill>
              </a:rPr>
              <a:t>?</a:t>
            </a:r>
            <a:endParaRPr sz="7600" b="1" dirty="0">
              <a:solidFill>
                <a:srgbClr val="FF0000"/>
              </a:solidFill>
            </a:endParaRPr>
          </a:p>
        </p:txBody>
      </p:sp>
      <p:sp>
        <p:nvSpPr>
          <p:cNvPr id="13" name="Left-Right Arrow 12">
            <a:extLst>
              <a:ext uri="{FF2B5EF4-FFF2-40B4-BE49-F238E27FC236}">
                <a16:creationId xmlns:a16="http://schemas.microsoft.com/office/drawing/2014/main" id="{CF4B2615-F912-D43B-09FA-64C6D8B5A2DD}"/>
              </a:ext>
            </a:extLst>
          </p:cNvPr>
          <p:cNvSpPr/>
          <p:nvPr/>
        </p:nvSpPr>
        <p:spPr>
          <a:xfrm>
            <a:off x="4645720" y="1278430"/>
            <a:ext cx="1275409" cy="669633"/>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b="1" dirty="0">
                <a:latin typeface="Times New Roman" panose="02020603050405020304" pitchFamily="18" charset="0"/>
                <a:cs typeface="Times New Roman" panose="02020603050405020304" pitchFamily="18" charset="0"/>
              </a:rPr>
              <a:t>Q2</a:t>
            </a:r>
          </a:p>
        </p:txBody>
      </p:sp>
      <p:sp>
        <p:nvSpPr>
          <p:cNvPr id="15" name="Rectangle 14">
            <a:extLst>
              <a:ext uri="{FF2B5EF4-FFF2-40B4-BE49-F238E27FC236}">
                <a16:creationId xmlns:a16="http://schemas.microsoft.com/office/drawing/2014/main" id="{C5D1933D-F408-F43E-FE6F-BC367D076DD7}"/>
              </a:ext>
            </a:extLst>
          </p:cNvPr>
          <p:cNvSpPr/>
          <p:nvPr/>
        </p:nvSpPr>
        <p:spPr>
          <a:xfrm>
            <a:off x="1584000" y="734500"/>
            <a:ext cx="7428675" cy="227719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i="0" u="none" strike="noStrike" dirty="0">
                <a:solidFill>
                  <a:schemeClr val="tx1"/>
                </a:solidFill>
                <a:effectLst/>
                <a:latin typeface="Times New Roman" panose="02020603050405020304" pitchFamily="18" charset="0"/>
              </a:rPr>
              <a:t>Q1. From the perspective of AI, how do humans speak and write?</a:t>
            </a:r>
          </a:p>
        </p:txBody>
      </p:sp>
      <p:sp>
        <p:nvSpPr>
          <p:cNvPr id="16" name="Rounded Rectangle 15">
            <a:extLst>
              <a:ext uri="{FF2B5EF4-FFF2-40B4-BE49-F238E27FC236}">
                <a16:creationId xmlns:a16="http://schemas.microsoft.com/office/drawing/2014/main" id="{2E77E8CB-0273-23AE-444E-60705204A910}"/>
              </a:ext>
            </a:extLst>
          </p:cNvPr>
          <p:cNvSpPr/>
          <p:nvPr/>
        </p:nvSpPr>
        <p:spPr>
          <a:xfrm>
            <a:off x="5313300" y="3046166"/>
            <a:ext cx="3677100" cy="1742410"/>
          </a:xfrm>
          <a:prstGeom prst="roundRect">
            <a:avLst/>
          </a:prstGeom>
          <a:solidFill>
            <a:srgbClr val="FFFF0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oogle Shape;100;p15">
            <a:extLst>
              <a:ext uri="{FF2B5EF4-FFF2-40B4-BE49-F238E27FC236}">
                <a16:creationId xmlns:a16="http://schemas.microsoft.com/office/drawing/2014/main" id="{01581DAC-4888-8C1F-9BD8-1E48043AA429}"/>
              </a:ext>
            </a:extLst>
          </p:cNvPr>
          <p:cNvPicPr preferRelativeResize="0"/>
          <p:nvPr/>
        </p:nvPicPr>
        <p:blipFill>
          <a:blip r:embed="rId6">
            <a:alphaModFix/>
          </a:blip>
          <a:stretch>
            <a:fillRect/>
          </a:stretch>
        </p:blipFill>
        <p:spPr>
          <a:xfrm>
            <a:off x="5988725" y="3375949"/>
            <a:ext cx="895376" cy="1261652"/>
          </a:xfrm>
          <a:prstGeom prst="rect">
            <a:avLst/>
          </a:prstGeom>
          <a:noFill/>
          <a:ln>
            <a:noFill/>
          </a:ln>
        </p:spPr>
      </p:pic>
      <p:pic>
        <p:nvPicPr>
          <p:cNvPr id="18" name="Google Shape;101;p15">
            <a:extLst>
              <a:ext uri="{FF2B5EF4-FFF2-40B4-BE49-F238E27FC236}">
                <a16:creationId xmlns:a16="http://schemas.microsoft.com/office/drawing/2014/main" id="{577B1914-F15C-08C6-08B8-AA8F2648FE57}"/>
              </a:ext>
            </a:extLst>
          </p:cNvPr>
          <p:cNvPicPr preferRelativeResize="0"/>
          <p:nvPr/>
        </p:nvPicPr>
        <p:blipFill>
          <a:blip r:embed="rId7">
            <a:alphaModFix/>
          </a:blip>
          <a:stretch>
            <a:fillRect/>
          </a:stretch>
        </p:blipFill>
        <p:spPr>
          <a:xfrm>
            <a:off x="7174125" y="3533875"/>
            <a:ext cx="1446858" cy="849300"/>
          </a:xfrm>
          <a:prstGeom prst="rect">
            <a:avLst/>
          </a:prstGeom>
          <a:noFill/>
          <a:ln>
            <a:noFill/>
          </a:ln>
        </p:spPr>
      </p:pic>
      <p:sp>
        <p:nvSpPr>
          <p:cNvPr id="19" name="Rounded Rectangle 18">
            <a:extLst>
              <a:ext uri="{FF2B5EF4-FFF2-40B4-BE49-F238E27FC236}">
                <a16:creationId xmlns:a16="http://schemas.microsoft.com/office/drawing/2014/main" id="{73D12546-EC30-6FFB-1FD7-CA6F064FC452}"/>
              </a:ext>
            </a:extLst>
          </p:cNvPr>
          <p:cNvSpPr/>
          <p:nvPr/>
        </p:nvSpPr>
        <p:spPr>
          <a:xfrm>
            <a:off x="1599218" y="3045322"/>
            <a:ext cx="3677100" cy="1742410"/>
          </a:xfrm>
          <a:prstGeom prst="roundRect">
            <a:avLst/>
          </a:prstGeom>
          <a:solidFill>
            <a:srgbClr val="FFFF0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 descr="Imaging of brain synapses could be novel test for Alzheimer's | National  Institute on Aging">
            <a:extLst>
              <a:ext uri="{FF2B5EF4-FFF2-40B4-BE49-F238E27FC236}">
                <a16:creationId xmlns:a16="http://schemas.microsoft.com/office/drawing/2014/main" id="{9468D457-3B9F-6B8D-2DA5-F5CAC4F2C0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6322" y="3343025"/>
            <a:ext cx="1776287" cy="123748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E70E7160-7146-57FE-14F1-0081246E5526}"/>
              </a:ext>
            </a:extLst>
          </p:cNvPr>
          <p:cNvSpPr/>
          <p:nvPr/>
        </p:nvSpPr>
        <p:spPr>
          <a:xfrm>
            <a:off x="2233512" y="3206321"/>
            <a:ext cx="2643285" cy="1466622"/>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72;p14">
            <a:extLst>
              <a:ext uri="{FF2B5EF4-FFF2-40B4-BE49-F238E27FC236}">
                <a16:creationId xmlns:a16="http://schemas.microsoft.com/office/drawing/2014/main" id="{03B07AAC-17F5-94A4-BBEC-556C190988FE}"/>
              </a:ext>
            </a:extLst>
          </p:cNvPr>
          <p:cNvSpPr txBox="1"/>
          <p:nvPr/>
        </p:nvSpPr>
        <p:spPr>
          <a:xfrm>
            <a:off x="2887017" y="3161000"/>
            <a:ext cx="1358100" cy="84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600" b="1" dirty="0">
                <a:solidFill>
                  <a:srgbClr val="FF0000"/>
                </a:solidFill>
              </a:rPr>
              <a:t>?</a:t>
            </a:r>
            <a:endParaRPr sz="7600" b="1" dirty="0">
              <a:solidFill>
                <a:srgbClr val="FF0000"/>
              </a:solidFill>
            </a:endParaRPr>
          </a:p>
        </p:txBody>
      </p:sp>
      <p:sp>
        <p:nvSpPr>
          <p:cNvPr id="20" name="Left-Right Arrow 19">
            <a:extLst>
              <a:ext uri="{FF2B5EF4-FFF2-40B4-BE49-F238E27FC236}">
                <a16:creationId xmlns:a16="http://schemas.microsoft.com/office/drawing/2014/main" id="{10151CC4-4B84-B412-0BC6-21CB93FF3040}"/>
              </a:ext>
            </a:extLst>
          </p:cNvPr>
          <p:cNvSpPr/>
          <p:nvPr/>
        </p:nvSpPr>
        <p:spPr>
          <a:xfrm>
            <a:off x="4623395" y="3604815"/>
            <a:ext cx="1275409" cy="669633"/>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b="1" dirty="0">
                <a:latin typeface="Times New Roman" panose="02020603050405020304" pitchFamily="18" charset="0"/>
                <a:cs typeface="Times New Roman" panose="02020603050405020304" pitchFamily="18" charset="0"/>
              </a:rPr>
              <a:t>Q1</a:t>
            </a:r>
          </a:p>
        </p:txBody>
      </p:sp>
    </p:spTree>
    <p:extLst>
      <p:ext uri="{BB962C8B-B14F-4D97-AF65-F5344CB8AC3E}">
        <p14:creationId xmlns:p14="http://schemas.microsoft.com/office/powerpoint/2010/main" val="979148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5"/>
          <p:cNvPicPr preferRelativeResize="0"/>
          <p:nvPr/>
        </p:nvPicPr>
        <p:blipFill>
          <a:blip r:embed="rId3">
            <a:alphaModFix/>
          </a:blip>
          <a:stretch>
            <a:fillRect/>
          </a:stretch>
        </p:blipFill>
        <p:spPr>
          <a:xfrm>
            <a:off x="0" y="0"/>
            <a:ext cx="9143998" cy="5143501"/>
          </a:xfrm>
          <a:prstGeom prst="rect">
            <a:avLst/>
          </a:prstGeom>
          <a:noFill/>
          <a:ln>
            <a:noFill/>
          </a:ln>
        </p:spPr>
      </p:pic>
      <p:sp>
        <p:nvSpPr>
          <p:cNvPr id="5" name="TextBox 4">
            <a:extLst>
              <a:ext uri="{FF2B5EF4-FFF2-40B4-BE49-F238E27FC236}">
                <a16:creationId xmlns:a16="http://schemas.microsoft.com/office/drawing/2014/main" id="{5E9EE354-C9F4-0258-DCD6-157B88C9D6D1}"/>
              </a:ext>
            </a:extLst>
          </p:cNvPr>
          <p:cNvSpPr txBox="1"/>
          <p:nvPr/>
        </p:nvSpPr>
        <p:spPr>
          <a:xfrm>
            <a:off x="99587" y="145795"/>
            <a:ext cx="8944824" cy="461665"/>
          </a:xfrm>
          <a:prstGeom prst="rect">
            <a:avLst/>
          </a:prstGeom>
          <a:noFill/>
        </p:spPr>
        <p:txBody>
          <a:bodyPr wrap="square">
            <a:spAutoFit/>
          </a:bodyPr>
          <a:lstStyle/>
          <a:p>
            <a:pPr algn="ctr"/>
            <a:r>
              <a:rPr lang="en-US" sz="2400" b="1" i="0" u="none" strike="noStrike" dirty="0">
                <a:solidFill>
                  <a:schemeClr val="bg1"/>
                </a:solidFill>
                <a:effectLst/>
                <a:latin typeface="Times New Roman" panose="02020603050405020304" pitchFamily="18" charset="0"/>
              </a:rPr>
              <a:t>Q1. From the perspective of AI, how do humans speak and write?</a:t>
            </a:r>
          </a:p>
        </p:txBody>
      </p:sp>
      <p:sp>
        <p:nvSpPr>
          <p:cNvPr id="15" name="Oval 14">
            <a:extLst>
              <a:ext uri="{FF2B5EF4-FFF2-40B4-BE49-F238E27FC236}">
                <a16:creationId xmlns:a16="http://schemas.microsoft.com/office/drawing/2014/main" id="{FDF4C76B-0F17-AA36-1EBD-0B79EF8B400B}"/>
              </a:ext>
            </a:extLst>
          </p:cNvPr>
          <p:cNvSpPr/>
          <p:nvPr/>
        </p:nvSpPr>
        <p:spPr>
          <a:xfrm>
            <a:off x="549310" y="1387446"/>
            <a:ext cx="1645920" cy="969264"/>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800" b="1" dirty="0">
                <a:latin typeface="Times New Roman" panose="02020603050405020304" pitchFamily="18" charset="0"/>
                <a:cs typeface="Times New Roman" panose="02020603050405020304" pitchFamily="18" charset="0"/>
              </a:rPr>
              <a:t>Dataset</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(Text)</a:t>
            </a:r>
          </a:p>
        </p:txBody>
      </p:sp>
      <p:cxnSp>
        <p:nvCxnSpPr>
          <p:cNvPr id="16" name="Google Shape;87;p15">
            <a:extLst>
              <a:ext uri="{FF2B5EF4-FFF2-40B4-BE49-F238E27FC236}">
                <a16:creationId xmlns:a16="http://schemas.microsoft.com/office/drawing/2014/main" id="{DBB6FD05-5018-76FF-2115-B6F328C67C95}"/>
              </a:ext>
            </a:extLst>
          </p:cNvPr>
          <p:cNvCxnSpPr>
            <a:cxnSpLocks/>
          </p:cNvCxnSpPr>
          <p:nvPr/>
        </p:nvCxnSpPr>
        <p:spPr>
          <a:xfrm>
            <a:off x="407243" y="2866780"/>
            <a:ext cx="8389285" cy="0"/>
          </a:xfrm>
          <a:prstGeom prst="straightConnector1">
            <a:avLst/>
          </a:prstGeom>
          <a:noFill/>
          <a:ln w="28575" cap="flat" cmpd="sng">
            <a:solidFill>
              <a:schemeClr val="lt1"/>
            </a:solidFill>
            <a:prstDash val="solid"/>
            <a:round/>
            <a:headEnd type="none" w="med" len="med"/>
            <a:tailEnd type="none" w="med" len="med"/>
          </a:ln>
        </p:spPr>
      </p:cxnSp>
      <p:sp>
        <p:nvSpPr>
          <p:cNvPr id="19" name="Oval 18">
            <a:extLst>
              <a:ext uri="{FF2B5EF4-FFF2-40B4-BE49-F238E27FC236}">
                <a16:creationId xmlns:a16="http://schemas.microsoft.com/office/drawing/2014/main" id="{90DFD19C-047A-6CDE-1F7F-38110222A0C0}"/>
              </a:ext>
            </a:extLst>
          </p:cNvPr>
          <p:cNvSpPr/>
          <p:nvPr/>
        </p:nvSpPr>
        <p:spPr>
          <a:xfrm>
            <a:off x="590123" y="3664185"/>
            <a:ext cx="1645920" cy="969264"/>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800" b="1" dirty="0">
                <a:latin typeface="Times New Roman" panose="02020603050405020304" pitchFamily="18" charset="0"/>
                <a:cs typeface="Times New Roman" panose="02020603050405020304" pitchFamily="18" charset="0"/>
              </a:rPr>
              <a:t>Input</a:t>
            </a:r>
          </a:p>
        </p:txBody>
      </p:sp>
      <p:sp>
        <p:nvSpPr>
          <p:cNvPr id="20" name="Right Arrow 19">
            <a:extLst>
              <a:ext uri="{FF2B5EF4-FFF2-40B4-BE49-F238E27FC236}">
                <a16:creationId xmlns:a16="http://schemas.microsoft.com/office/drawing/2014/main" id="{646BEC62-9728-2509-E1E5-3F4C861DD367}"/>
              </a:ext>
            </a:extLst>
          </p:cNvPr>
          <p:cNvSpPr/>
          <p:nvPr/>
        </p:nvSpPr>
        <p:spPr>
          <a:xfrm>
            <a:off x="2375624" y="1761878"/>
            <a:ext cx="530352" cy="220363"/>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596DEB45-972B-7B33-7B72-8179979E2AD7}"/>
              </a:ext>
            </a:extLst>
          </p:cNvPr>
          <p:cNvSpPr/>
          <p:nvPr/>
        </p:nvSpPr>
        <p:spPr>
          <a:xfrm>
            <a:off x="2368296" y="4038636"/>
            <a:ext cx="530352" cy="220363"/>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C2C8B8-911C-72DF-B53D-840EDFF30C41}"/>
              </a:ext>
            </a:extLst>
          </p:cNvPr>
          <p:cNvSpPr/>
          <p:nvPr/>
        </p:nvSpPr>
        <p:spPr>
          <a:xfrm>
            <a:off x="3030901" y="3685890"/>
            <a:ext cx="1248491" cy="96922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Times New Roman" panose="02020603050405020304" pitchFamily="18" charset="0"/>
                <a:cs typeface="Times New Roman" panose="02020603050405020304" pitchFamily="18" charset="0"/>
              </a:rPr>
              <a:t>Sensory</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Memory</a:t>
            </a:r>
          </a:p>
        </p:txBody>
      </p:sp>
      <p:sp>
        <p:nvSpPr>
          <p:cNvPr id="24" name="Right Arrow 23">
            <a:extLst>
              <a:ext uri="{FF2B5EF4-FFF2-40B4-BE49-F238E27FC236}">
                <a16:creationId xmlns:a16="http://schemas.microsoft.com/office/drawing/2014/main" id="{380BAACE-9D85-6FB1-BE62-CBFF8A150EC1}"/>
              </a:ext>
            </a:extLst>
          </p:cNvPr>
          <p:cNvSpPr/>
          <p:nvPr/>
        </p:nvSpPr>
        <p:spPr>
          <a:xfrm>
            <a:off x="4449087" y="4038636"/>
            <a:ext cx="530352" cy="220363"/>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F5EBAA4-9916-E73A-EB5D-2F1F8A85D514}"/>
              </a:ext>
            </a:extLst>
          </p:cNvPr>
          <p:cNvSpPr/>
          <p:nvPr/>
        </p:nvSpPr>
        <p:spPr>
          <a:xfrm>
            <a:off x="5109041" y="3664185"/>
            <a:ext cx="1248491" cy="96922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Times New Roman" panose="02020603050405020304" pitchFamily="18" charset="0"/>
                <a:cs typeface="Times New Roman" panose="02020603050405020304" pitchFamily="18" charset="0"/>
              </a:rPr>
              <a:t>Short Term</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Memory</a:t>
            </a:r>
          </a:p>
        </p:txBody>
      </p:sp>
      <p:sp>
        <p:nvSpPr>
          <p:cNvPr id="26" name="Rectangle 25">
            <a:extLst>
              <a:ext uri="{FF2B5EF4-FFF2-40B4-BE49-F238E27FC236}">
                <a16:creationId xmlns:a16="http://schemas.microsoft.com/office/drawing/2014/main" id="{D9213B14-26E9-78AA-28E2-7F5D6F4A7012}"/>
              </a:ext>
            </a:extLst>
          </p:cNvPr>
          <p:cNvSpPr/>
          <p:nvPr/>
        </p:nvSpPr>
        <p:spPr>
          <a:xfrm>
            <a:off x="7248673" y="3664185"/>
            <a:ext cx="1248491" cy="96922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Times New Roman" panose="02020603050405020304" pitchFamily="18" charset="0"/>
                <a:cs typeface="Times New Roman" panose="02020603050405020304" pitchFamily="18" charset="0"/>
              </a:rPr>
              <a:t>Long Term</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Memory</a:t>
            </a:r>
          </a:p>
        </p:txBody>
      </p:sp>
      <p:sp>
        <p:nvSpPr>
          <p:cNvPr id="27" name="Right Arrow 26">
            <a:extLst>
              <a:ext uri="{FF2B5EF4-FFF2-40B4-BE49-F238E27FC236}">
                <a16:creationId xmlns:a16="http://schemas.microsoft.com/office/drawing/2014/main" id="{C7815E6C-A180-A6A7-B534-096F8C68889D}"/>
              </a:ext>
            </a:extLst>
          </p:cNvPr>
          <p:cNvSpPr/>
          <p:nvPr/>
        </p:nvSpPr>
        <p:spPr>
          <a:xfrm>
            <a:off x="6537927" y="3797095"/>
            <a:ext cx="530352" cy="220363"/>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5CC20878-DBB9-A7CE-DDC6-88431D7B8B29}"/>
              </a:ext>
            </a:extLst>
          </p:cNvPr>
          <p:cNvSpPr/>
          <p:nvPr/>
        </p:nvSpPr>
        <p:spPr>
          <a:xfrm rot="10800000">
            <a:off x="6537927" y="4200866"/>
            <a:ext cx="530352" cy="220363"/>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3B4D0CF-2A6E-FED4-0565-3E657F0DC146}"/>
              </a:ext>
            </a:extLst>
          </p:cNvPr>
          <p:cNvSpPr txBox="1"/>
          <p:nvPr/>
        </p:nvSpPr>
        <p:spPr>
          <a:xfrm>
            <a:off x="199176" y="2932602"/>
            <a:ext cx="8944824" cy="461665"/>
          </a:xfrm>
          <a:prstGeom prst="rect">
            <a:avLst/>
          </a:prstGeom>
          <a:noFill/>
        </p:spPr>
        <p:txBody>
          <a:bodyPr wrap="square">
            <a:spAutoFit/>
          </a:bodyPr>
          <a:lstStyle/>
          <a:p>
            <a:pPr algn="ctr"/>
            <a:r>
              <a:rPr lang="en-US" sz="2400" b="1" i="0" u="none" strike="noStrike" dirty="0">
                <a:solidFill>
                  <a:schemeClr val="bg1"/>
                </a:solidFill>
                <a:effectLst/>
                <a:latin typeface="Times New Roman" panose="02020603050405020304" pitchFamily="18" charset="0"/>
              </a:rPr>
              <a:t>Human (Atkinson-Shiffrin Memory Model)</a:t>
            </a:r>
          </a:p>
        </p:txBody>
      </p:sp>
      <p:sp>
        <p:nvSpPr>
          <p:cNvPr id="30" name="Rectangle 29">
            <a:extLst>
              <a:ext uri="{FF2B5EF4-FFF2-40B4-BE49-F238E27FC236}">
                <a16:creationId xmlns:a16="http://schemas.microsoft.com/office/drawing/2014/main" id="{1136D2EE-A5DA-E385-CAB3-3C59F6F7FFDB}"/>
              </a:ext>
            </a:extLst>
          </p:cNvPr>
          <p:cNvSpPr/>
          <p:nvPr/>
        </p:nvSpPr>
        <p:spPr>
          <a:xfrm>
            <a:off x="7390739" y="1379796"/>
            <a:ext cx="1248491" cy="96922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Times New Roman" panose="02020603050405020304" pitchFamily="18" charset="0"/>
                <a:cs typeface="Times New Roman" panose="02020603050405020304" pitchFamily="18" charset="0"/>
              </a:rPr>
              <a:t>Model</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Parameters</a:t>
            </a:r>
          </a:p>
        </p:txBody>
      </p:sp>
      <p:sp>
        <p:nvSpPr>
          <p:cNvPr id="31" name="Rectangle 30">
            <a:extLst>
              <a:ext uri="{FF2B5EF4-FFF2-40B4-BE49-F238E27FC236}">
                <a16:creationId xmlns:a16="http://schemas.microsoft.com/office/drawing/2014/main" id="{CEDCEAC5-1990-3D67-CE8A-CE5CFDC91694}"/>
              </a:ext>
            </a:extLst>
          </p:cNvPr>
          <p:cNvSpPr/>
          <p:nvPr/>
        </p:nvSpPr>
        <p:spPr>
          <a:xfrm>
            <a:off x="3087326" y="1389750"/>
            <a:ext cx="1248491" cy="96922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Times New Roman" panose="02020603050405020304" pitchFamily="18" charset="0"/>
                <a:cs typeface="Times New Roman" panose="02020603050405020304" pitchFamily="18" charset="0"/>
              </a:rPr>
              <a:t>Tokenized</a:t>
            </a:r>
          </a:p>
        </p:txBody>
      </p:sp>
      <p:sp>
        <p:nvSpPr>
          <p:cNvPr id="32" name="Rectangle 31">
            <a:extLst>
              <a:ext uri="{FF2B5EF4-FFF2-40B4-BE49-F238E27FC236}">
                <a16:creationId xmlns:a16="http://schemas.microsoft.com/office/drawing/2014/main" id="{6CB6BCBC-6934-ED69-6D5C-CE3957FC6F3D}"/>
              </a:ext>
            </a:extLst>
          </p:cNvPr>
          <p:cNvSpPr/>
          <p:nvPr/>
        </p:nvSpPr>
        <p:spPr>
          <a:xfrm>
            <a:off x="5251108" y="1387446"/>
            <a:ext cx="1248491" cy="96922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Times New Roman" panose="02020603050405020304" pitchFamily="18" charset="0"/>
                <a:cs typeface="Times New Roman" panose="02020603050405020304" pitchFamily="18" charset="0"/>
              </a:rPr>
              <a:t>Context</a:t>
            </a:r>
          </a:p>
        </p:txBody>
      </p:sp>
      <p:sp>
        <p:nvSpPr>
          <p:cNvPr id="33" name="Right Arrow 32">
            <a:extLst>
              <a:ext uri="{FF2B5EF4-FFF2-40B4-BE49-F238E27FC236}">
                <a16:creationId xmlns:a16="http://schemas.microsoft.com/office/drawing/2014/main" id="{D03C6938-C78F-35CB-8F9C-AFC6F76DEB4D}"/>
              </a:ext>
            </a:extLst>
          </p:cNvPr>
          <p:cNvSpPr/>
          <p:nvPr/>
        </p:nvSpPr>
        <p:spPr>
          <a:xfrm>
            <a:off x="4540362" y="1761877"/>
            <a:ext cx="530352" cy="220363"/>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a:extLst>
              <a:ext uri="{FF2B5EF4-FFF2-40B4-BE49-F238E27FC236}">
                <a16:creationId xmlns:a16="http://schemas.microsoft.com/office/drawing/2014/main" id="{37E26FFE-3765-3951-DB8F-CFDF5643B241}"/>
              </a:ext>
            </a:extLst>
          </p:cNvPr>
          <p:cNvSpPr/>
          <p:nvPr/>
        </p:nvSpPr>
        <p:spPr>
          <a:xfrm>
            <a:off x="6679993" y="1541514"/>
            <a:ext cx="530352" cy="220363"/>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a:extLst>
              <a:ext uri="{FF2B5EF4-FFF2-40B4-BE49-F238E27FC236}">
                <a16:creationId xmlns:a16="http://schemas.microsoft.com/office/drawing/2014/main" id="{DE51793A-C187-EB75-AB77-8211754BE791}"/>
              </a:ext>
            </a:extLst>
          </p:cNvPr>
          <p:cNvSpPr/>
          <p:nvPr/>
        </p:nvSpPr>
        <p:spPr>
          <a:xfrm rot="10800000">
            <a:off x="6679993" y="1982240"/>
            <a:ext cx="530352" cy="220363"/>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CCC6E55-3F7C-20B2-A871-1AA5C12A157A}"/>
              </a:ext>
            </a:extLst>
          </p:cNvPr>
          <p:cNvSpPr txBox="1"/>
          <p:nvPr/>
        </p:nvSpPr>
        <p:spPr>
          <a:xfrm>
            <a:off x="129473" y="634158"/>
            <a:ext cx="8944824" cy="461665"/>
          </a:xfrm>
          <a:prstGeom prst="rect">
            <a:avLst/>
          </a:prstGeom>
          <a:noFill/>
        </p:spPr>
        <p:txBody>
          <a:bodyPr wrap="square">
            <a:spAutoFit/>
          </a:bodyPr>
          <a:lstStyle/>
          <a:p>
            <a:pPr algn="ctr"/>
            <a:r>
              <a:rPr lang="en-US" sz="2400" b="1" dirty="0">
                <a:solidFill>
                  <a:schemeClr val="bg1"/>
                </a:solidFill>
                <a:latin typeface="Times New Roman" panose="02020603050405020304" pitchFamily="18" charset="0"/>
              </a:rPr>
              <a:t>Language Model (Transformer Model)</a:t>
            </a:r>
            <a:endParaRPr lang="en-US" sz="2400" b="1" i="0" u="none" strike="noStrike" dirty="0">
              <a:solidFill>
                <a:schemeClr val="bg1"/>
              </a:solidFill>
              <a:effectLst/>
              <a:latin typeface="Times New Roman" panose="02020603050405020304" pitchFamily="18" charset="0"/>
            </a:endParaRPr>
          </a:p>
        </p:txBody>
      </p:sp>
    </p:spTree>
    <p:extLst>
      <p:ext uri="{BB962C8B-B14F-4D97-AF65-F5344CB8AC3E}">
        <p14:creationId xmlns:p14="http://schemas.microsoft.com/office/powerpoint/2010/main" val="2111606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5"/>
          <p:cNvPicPr preferRelativeResize="0"/>
          <p:nvPr/>
        </p:nvPicPr>
        <p:blipFill>
          <a:blip r:embed="rId3">
            <a:alphaModFix/>
          </a:blip>
          <a:stretch>
            <a:fillRect/>
          </a:stretch>
        </p:blipFill>
        <p:spPr>
          <a:xfrm>
            <a:off x="0" y="0"/>
            <a:ext cx="9143998" cy="5143501"/>
          </a:xfrm>
          <a:prstGeom prst="rect">
            <a:avLst/>
          </a:prstGeom>
          <a:noFill/>
          <a:ln>
            <a:noFill/>
          </a:ln>
        </p:spPr>
      </p:pic>
      <p:sp>
        <p:nvSpPr>
          <p:cNvPr id="5" name="TextBox 4">
            <a:extLst>
              <a:ext uri="{FF2B5EF4-FFF2-40B4-BE49-F238E27FC236}">
                <a16:creationId xmlns:a16="http://schemas.microsoft.com/office/drawing/2014/main" id="{5E9EE354-C9F4-0258-DCD6-157B88C9D6D1}"/>
              </a:ext>
            </a:extLst>
          </p:cNvPr>
          <p:cNvSpPr txBox="1"/>
          <p:nvPr/>
        </p:nvSpPr>
        <p:spPr>
          <a:xfrm>
            <a:off x="99587" y="145795"/>
            <a:ext cx="8944824" cy="461665"/>
          </a:xfrm>
          <a:prstGeom prst="rect">
            <a:avLst/>
          </a:prstGeom>
          <a:noFill/>
        </p:spPr>
        <p:txBody>
          <a:bodyPr wrap="square">
            <a:spAutoFit/>
          </a:bodyPr>
          <a:lstStyle/>
          <a:p>
            <a:pPr algn="ctr"/>
            <a:r>
              <a:rPr lang="en-US" sz="2400" b="1" i="0" u="none" strike="noStrike" dirty="0">
                <a:solidFill>
                  <a:schemeClr val="bg1"/>
                </a:solidFill>
                <a:effectLst/>
                <a:latin typeface="Times New Roman" panose="02020603050405020304" pitchFamily="18" charset="0"/>
              </a:rPr>
              <a:t>Q1. From the perspective of AI, how do humans speak and write?</a:t>
            </a:r>
          </a:p>
        </p:txBody>
      </p:sp>
      <p:sp>
        <p:nvSpPr>
          <p:cNvPr id="15" name="Oval 14">
            <a:extLst>
              <a:ext uri="{FF2B5EF4-FFF2-40B4-BE49-F238E27FC236}">
                <a16:creationId xmlns:a16="http://schemas.microsoft.com/office/drawing/2014/main" id="{FDF4C76B-0F17-AA36-1EBD-0B79EF8B400B}"/>
              </a:ext>
            </a:extLst>
          </p:cNvPr>
          <p:cNvSpPr/>
          <p:nvPr/>
        </p:nvSpPr>
        <p:spPr>
          <a:xfrm>
            <a:off x="549310" y="1387446"/>
            <a:ext cx="1645920" cy="969264"/>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800" b="1" dirty="0">
                <a:latin typeface="Times New Roman" panose="02020603050405020304" pitchFamily="18" charset="0"/>
                <a:cs typeface="Times New Roman" panose="02020603050405020304" pitchFamily="18" charset="0"/>
              </a:rPr>
              <a:t>Dataset</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(Text)</a:t>
            </a:r>
          </a:p>
        </p:txBody>
      </p:sp>
      <p:cxnSp>
        <p:nvCxnSpPr>
          <p:cNvPr id="16" name="Google Shape;87;p15">
            <a:extLst>
              <a:ext uri="{FF2B5EF4-FFF2-40B4-BE49-F238E27FC236}">
                <a16:creationId xmlns:a16="http://schemas.microsoft.com/office/drawing/2014/main" id="{DBB6FD05-5018-76FF-2115-B6F328C67C95}"/>
              </a:ext>
            </a:extLst>
          </p:cNvPr>
          <p:cNvCxnSpPr>
            <a:cxnSpLocks/>
          </p:cNvCxnSpPr>
          <p:nvPr/>
        </p:nvCxnSpPr>
        <p:spPr>
          <a:xfrm>
            <a:off x="407243" y="2866780"/>
            <a:ext cx="8389285" cy="0"/>
          </a:xfrm>
          <a:prstGeom prst="straightConnector1">
            <a:avLst/>
          </a:prstGeom>
          <a:noFill/>
          <a:ln w="28575" cap="flat" cmpd="sng">
            <a:solidFill>
              <a:schemeClr val="lt1"/>
            </a:solidFill>
            <a:prstDash val="solid"/>
            <a:round/>
            <a:headEnd type="none" w="med" len="med"/>
            <a:tailEnd type="none" w="med" len="med"/>
          </a:ln>
        </p:spPr>
      </p:cxnSp>
      <p:sp>
        <p:nvSpPr>
          <p:cNvPr id="19" name="Oval 18">
            <a:extLst>
              <a:ext uri="{FF2B5EF4-FFF2-40B4-BE49-F238E27FC236}">
                <a16:creationId xmlns:a16="http://schemas.microsoft.com/office/drawing/2014/main" id="{90DFD19C-047A-6CDE-1F7F-38110222A0C0}"/>
              </a:ext>
            </a:extLst>
          </p:cNvPr>
          <p:cNvSpPr/>
          <p:nvPr/>
        </p:nvSpPr>
        <p:spPr>
          <a:xfrm>
            <a:off x="590123" y="3664185"/>
            <a:ext cx="1645920" cy="969264"/>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800" b="1" dirty="0">
                <a:latin typeface="Times New Roman" panose="02020603050405020304" pitchFamily="18" charset="0"/>
                <a:cs typeface="Times New Roman" panose="02020603050405020304" pitchFamily="18" charset="0"/>
              </a:rPr>
              <a:t>Input</a:t>
            </a:r>
          </a:p>
        </p:txBody>
      </p:sp>
      <p:sp>
        <p:nvSpPr>
          <p:cNvPr id="20" name="Right Arrow 19">
            <a:extLst>
              <a:ext uri="{FF2B5EF4-FFF2-40B4-BE49-F238E27FC236}">
                <a16:creationId xmlns:a16="http://schemas.microsoft.com/office/drawing/2014/main" id="{646BEC62-9728-2509-E1E5-3F4C861DD367}"/>
              </a:ext>
            </a:extLst>
          </p:cNvPr>
          <p:cNvSpPr/>
          <p:nvPr/>
        </p:nvSpPr>
        <p:spPr>
          <a:xfrm>
            <a:off x="2375624" y="1761878"/>
            <a:ext cx="530352" cy="220363"/>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596DEB45-972B-7B33-7B72-8179979E2AD7}"/>
              </a:ext>
            </a:extLst>
          </p:cNvPr>
          <p:cNvSpPr/>
          <p:nvPr/>
        </p:nvSpPr>
        <p:spPr>
          <a:xfrm>
            <a:off x="2368296" y="4038636"/>
            <a:ext cx="530352" cy="220363"/>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C2C8B8-911C-72DF-B53D-840EDFF30C41}"/>
              </a:ext>
            </a:extLst>
          </p:cNvPr>
          <p:cNvSpPr/>
          <p:nvPr/>
        </p:nvSpPr>
        <p:spPr>
          <a:xfrm>
            <a:off x="3030901" y="3685890"/>
            <a:ext cx="1248491" cy="96922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Times New Roman" panose="02020603050405020304" pitchFamily="18" charset="0"/>
                <a:cs typeface="Times New Roman" panose="02020603050405020304" pitchFamily="18" charset="0"/>
              </a:rPr>
              <a:t>Sensory</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Memory</a:t>
            </a:r>
          </a:p>
        </p:txBody>
      </p:sp>
      <p:sp>
        <p:nvSpPr>
          <p:cNvPr id="24" name="Right Arrow 23">
            <a:extLst>
              <a:ext uri="{FF2B5EF4-FFF2-40B4-BE49-F238E27FC236}">
                <a16:creationId xmlns:a16="http://schemas.microsoft.com/office/drawing/2014/main" id="{380BAACE-9D85-6FB1-BE62-CBFF8A150EC1}"/>
              </a:ext>
            </a:extLst>
          </p:cNvPr>
          <p:cNvSpPr/>
          <p:nvPr/>
        </p:nvSpPr>
        <p:spPr>
          <a:xfrm>
            <a:off x="4449087" y="4038636"/>
            <a:ext cx="530352" cy="220363"/>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F5EBAA4-9916-E73A-EB5D-2F1F8A85D514}"/>
              </a:ext>
            </a:extLst>
          </p:cNvPr>
          <p:cNvSpPr/>
          <p:nvPr/>
        </p:nvSpPr>
        <p:spPr>
          <a:xfrm>
            <a:off x="5109041" y="3664185"/>
            <a:ext cx="1248491" cy="96922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Times New Roman" panose="02020603050405020304" pitchFamily="18" charset="0"/>
                <a:cs typeface="Times New Roman" panose="02020603050405020304" pitchFamily="18" charset="0"/>
              </a:rPr>
              <a:t>Short Term</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Memory</a:t>
            </a:r>
          </a:p>
        </p:txBody>
      </p:sp>
      <p:sp>
        <p:nvSpPr>
          <p:cNvPr id="26" name="Rectangle 25">
            <a:extLst>
              <a:ext uri="{FF2B5EF4-FFF2-40B4-BE49-F238E27FC236}">
                <a16:creationId xmlns:a16="http://schemas.microsoft.com/office/drawing/2014/main" id="{D9213B14-26E9-78AA-28E2-7F5D6F4A7012}"/>
              </a:ext>
            </a:extLst>
          </p:cNvPr>
          <p:cNvSpPr/>
          <p:nvPr/>
        </p:nvSpPr>
        <p:spPr>
          <a:xfrm>
            <a:off x="7248673" y="3664185"/>
            <a:ext cx="1248491" cy="96922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Times New Roman" panose="02020603050405020304" pitchFamily="18" charset="0"/>
                <a:cs typeface="Times New Roman" panose="02020603050405020304" pitchFamily="18" charset="0"/>
              </a:rPr>
              <a:t>Long Term</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Memory</a:t>
            </a:r>
          </a:p>
        </p:txBody>
      </p:sp>
      <p:sp>
        <p:nvSpPr>
          <p:cNvPr id="27" name="Right Arrow 26">
            <a:extLst>
              <a:ext uri="{FF2B5EF4-FFF2-40B4-BE49-F238E27FC236}">
                <a16:creationId xmlns:a16="http://schemas.microsoft.com/office/drawing/2014/main" id="{C7815E6C-A180-A6A7-B534-096F8C68889D}"/>
              </a:ext>
            </a:extLst>
          </p:cNvPr>
          <p:cNvSpPr/>
          <p:nvPr/>
        </p:nvSpPr>
        <p:spPr>
          <a:xfrm>
            <a:off x="6537927" y="3797095"/>
            <a:ext cx="530352" cy="220363"/>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5CC20878-DBB9-A7CE-DDC6-88431D7B8B29}"/>
              </a:ext>
            </a:extLst>
          </p:cNvPr>
          <p:cNvSpPr/>
          <p:nvPr/>
        </p:nvSpPr>
        <p:spPr>
          <a:xfrm rot="10800000">
            <a:off x="6537927" y="4200866"/>
            <a:ext cx="530352" cy="220363"/>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3B4D0CF-2A6E-FED4-0565-3E657F0DC146}"/>
              </a:ext>
            </a:extLst>
          </p:cNvPr>
          <p:cNvSpPr txBox="1"/>
          <p:nvPr/>
        </p:nvSpPr>
        <p:spPr>
          <a:xfrm>
            <a:off x="199176" y="2932602"/>
            <a:ext cx="8944824" cy="461665"/>
          </a:xfrm>
          <a:prstGeom prst="rect">
            <a:avLst/>
          </a:prstGeom>
          <a:noFill/>
        </p:spPr>
        <p:txBody>
          <a:bodyPr wrap="square">
            <a:spAutoFit/>
          </a:bodyPr>
          <a:lstStyle/>
          <a:p>
            <a:pPr algn="ctr"/>
            <a:r>
              <a:rPr lang="en-US" sz="2400" b="1" i="0" u="none" strike="noStrike" dirty="0">
                <a:solidFill>
                  <a:schemeClr val="bg1"/>
                </a:solidFill>
                <a:effectLst/>
                <a:latin typeface="Times New Roman" panose="02020603050405020304" pitchFamily="18" charset="0"/>
              </a:rPr>
              <a:t>Human (Atkinson-Shiffrin Memory Model)</a:t>
            </a:r>
          </a:p>
        </p:txBody>
      </p:sp>
      <p:sp>
        <p:nvSpPr>
          <p:cNvPr id="30" name="Rectangle 29">
            <a:extLst>
              <a:ext uri="{FF2B5EF4-FFF2-40B4-BE49-F238E27FC236}">
                <a16:creationId xmlns:a16="http://schemas.microsoft.com/office/drawing/2014/main" id="{1136D2EE-A5DA-E385-CAB3-3C59F6F7FFDB}"/>
              </a:ext>
            </a:extLst>
          </p:cNvPr>
          <p:cNvSpPr/>
          <p:nvPr/>
        </p:nvSpPr>
        <p:spPr>
          <a:xfrm>
            <a:off x="7390739" y="1379796"/>
            <a:ext cx="1248491" cy="96922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Times New Roman" panose="02020603050405020304" pitchFamily="18" charset="0"/>
                <a:cs typeface="Times New Roman" panose="02020603050405020304" pitchFamily="18" charset="0"/>
              </a:rPr>
              <a:t>Model</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Parameters</a:t>
            </a:r>
          </a:p>
        </p:txBody>
      </p:sp>
      <p:sp>
        <p:nvSpPr>
          <p:cNvPr id="31" name="Rectangle 30">
            <a:extLst>
              <a:ext uri="{FF2B5EF4-FFF2-40B4-BE49-F238E27FC236}">
                <a16:creationId xmlns:a16="http://schemas.microsoft.com/office/drawing/2014/main" id="{CEDCEAC5-1990-3D67-CE8A-CE5CFDC91694}"/>
              </a:ext>
            </a:extLst>
          </p:cNvPr>
          <p:cNvSpPr/>
          <p:nvPr/>
        </p:nvSpPr>
        <p:spPr>
          <a:xfrm>
            <a:off x="3087326" y="1389750"/>
            <a:ext cx="1248491" cy="96922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Times New Roman" panose="02020603050405020304" pitchFamily="18" charset="0"/>
                <a:cs typeface="Times New Roman" panose="02020603050405020304" pitchFamily="18" charset="0"/>
              </a:rPr>
              <a:t>Tokenized</a:t>
            </a:r>
          </a:p>
        </p:txBody>
      </p:sp>
      <p:sp>
        <p:nvSpPr>
          <p:cNvPr id="32" name="Rectangle 31">
            <a:extLst>
              <a:ext uri="{FF2B5EF4-FFF2-40B4-BE49-F238E27FC236}">
                <a16:creationId xmlns:a16="http://schemas.microsoft.com/office/drawing/2014/main" id="{6CB6BCBC-6934-ED69-6D5C-CE3957FC6F3D}"/>
              </a:ext>
            </a:extLst>
          </p:cNvPr>
          <p:cNvSpPr/>
          <p:nvPr/>
        </p:nvSpPr>
        <p:spPr>
          <a:xfrm>
            <a:off x="5251108" y="1387446"/>
            <a:ext cx="1248491" cy="96922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Times New Roman" panose="02020603050405020304" pitchFamily="18" charset="0"/>
                <a:cs typeface="Times New Roman" panose="02020603050405020304" pitchFamily="18" charset="0"/>
              </a:rPr>
              <a:t>Context</a:t>
            </a:r>
          </a:p>
        </p:txBody>
      </p:sp>
      <p:sp>
        <p:nvSpPr>
          <p:cNvPr id="33" name="Right Arrow 32">
            <a:extLst>
              <a:ext uri="{FF2B5EF4-FFF2-40B4-BE49-F238E27FC236}">
                <a16:creationId xmlns:a16="http://schemas.microsoft.com/office/drawing/2014/main" id="{D03C6938-C78F-35CB-8F9C-AFC6F76DEB4D}"/>
              </a:ext>
            </a:extLst>
          </p:cNvPr>
          <p:cNvSpPr/>
          <p:nvPr/>
        </p:nvSpPr>
        <p:spPr>
          <a:xfrm>
            <a:off x="4540362" y="1761877"/>
            <a:ext cx="530352" cy="220363"/>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a:extLst>
              <a:ext uri="{FF2B5EF4-FFF2-40B4-BE49-F238E27FC236}">
                <a16:creationId xmlns:a16="http://schemas.microsoft.com/office/drawing/2014/main" id="{37E26FFE-3765-3951-DB8F-CFDF5643B241}"/>
              </a:ext>
            </a:extLst>
          </p:cNvPr>
          <p:cNvSpPr/>
          <p:nvPr/>
        </p:nvSpPr>
        <p:spPr>
          <a:xfrm>
            <a:off x="6679993" y="1541514"/>
            <a:ext cx="530352" cy="220363"/>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a:extLst>
              <a:ext uri="{FF2B5EF4-FFF2-40B4-BE49-F238E27FC236}">
                <a16:creationId xmlns:a16="http://schemas.microsoft.com/office/drawing/2014/main" id="{DE51793A-C187-EB75-AB77-8211754BE791}"/>
              </a:ext>
            </a:extLst>
          </p:cNvPr>
          <p:cNvSpPr/>
          <p:nvPr/>
        </p:nvSpPr>
        <p:spPr>
          <a:xfrm rot="10800000">
            <a:off x="6679993" y="1982240"/>
            <a:ext cx="530352" cy="220363"/>
          </a:xfrm>
          <a:prstGeom prst="rightArrow">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CCC6E55-3F7C-20B2-A871-1AA5C12A157A}"/>
              </a:ext>
            </a:extLst>
          </p:cNvPr>
          <p:cNvSpPr txBox="1"/>
          <p:nvPr/>
        </p:nvSpPr>
        <p:spPr>
          <a:xfrm>
            <a:off x="129473" y="634158"/>
            <a:ext cx="8944824" cy="461665"/>
          </a:xfrm>
          <a:prstGeom prst="rect">
            <a:avLst/>
          </a:prstGeom>
          <a:noFill/>
        </p:spPr>
        <p:txBody>
          <a:bodyPr wrap="square">
            <a:spAutoFit/>
          </a:bodyPr>
          <a:lstStyle/>
          <a:p>
            <a:pPr algn="ctr"/>
            <a:r>
              <a:rPr lang="en-US" sz="2400" b="1" dirty="0">
                <a:solidFill>
                  <a:schemeClr val="bg1"/>
                </a:solidFill>
                <a:latin typeface="Times New Roman" panose="02020603050405020304" pitchFamily="18" charset="0"/>
              </a:rPr>
              <a:t>Language Model (Transformer Model)</a:t>
            </a:r>
            <a:endParaRPr lang="en-US" sz="2400" b="1" i="0" u="none" strike="noStrike" dirty="0">
              <a:solidFill>
                <a:schemeClr val="bg1"/>
              </a:solidFill>
              <a:effectLst/>
              <a:latin typeface="Times New Roman" panose="02020603050405020304" pitchFamily="18" charset="0"/>
            </a:endParaRPr>
          </a:p>
        </p:txBody>
      </p:sp>
      <p:sp>
        <p:nvSpPr>
          <p:cNvPr id="37" name="Left-Right Arrow 36">
            <a:extLst>
              <a:ext uri="{FF2B5EF4-FFF2-40B4-BE49-F238E27FC236}">
                <a16:creationId xmlns:a16="http://schemas.microsoft.com/office/drawing/2014/main" id="{B9BA50E6-475F-1B6A-80F8-674B7F23EF6E}"/>
              </a:ext>
            </a:extLst>
          </p:cNvPr>
          <p:cNvSpPr/>
          <p:nvPr/>
        </p:nvSpPr>
        <p:spPr>
          <a:xfrm rot="5400000">
            <a:off x="3030572" y="2704401"/>
            <a:ext cx="1283938" cy="635631"/>
          </a:xfrm>
          <a:prstGeom prst="lef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eft-Right Arrow 37">
            <a:extLst>
              <a:ext uri="{FF2B5EF4-FFF2-40B4-BE49-F238E27FC236}">
                <a16:creationId xmlns:a16="http://schemas.microsoft.com/office/drawing/2014/main" id="{88E82023-A243-E188-D410-19A61DBA0300}"/>
              </a:ext>
            </a:extLst>
          </p:cNvPr>
          <p:cNvSpPr/>
          <p:nvPr/>
        </p:nvSpPr>
        <p:spPr>
          <a:xfrm rot="5400000">
            <a:off x="5221309" y="2673179"/>
            <a:ext cx="1283938" cy="635631"/>
          </a:xfrm>
          <a:prstGeom prst="lef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Left-Right Arrow 38">
            <a:extLst>
              <a:ext uri="{FF2B5EF4-FFF2-40B4-BE49-F238E27FC236}">
                <a16:creationId xmlns:a16="http://schemas.microsoft.com/office/drawing/2014/main" id="{351C22CE-EB7A-1C25-7556-AF56E8F1E6A8}"/>
              </a:ext>
            </a:extLst>
          </p:cNvPr>
          <p:cNvSpPr/>
          <p:nvPr/>
        </p:nvSpPr>
        <p:spPr>
          <a:xfrm rot="5400000">
            <a:off x="7403632" y="2704401"/>
            <a:ext cx="1283938" cy="635631"/>
          </a:xfrm>
          <a:prstGeom prst="lef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445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5"/>
          <p:cNvPicPr preferRelativeResize="0"/>
          <p:nvPr/>
        </p:nvPicPr>
        <p:blipFill>
          <a:blip r:embed="rId3">
            <a:alphaModFix/>
          </a:blip>
          <a:stretch>
            <a:fillRect/>
          </a:stretch>
        </p:blipFill>
        <p:spPr>
          <a:xfrm>
            <a:off x="0" y="0"/>
            <a:ext cx="9143998" cy="5143501"/>
          </a:xfrm>
          <a:prstGeom prst="rect">
            <a:avLst/>
          </a:prstGeom>
          <a:noFill/>
          <a:ln>
            <a:noFill/>
          </a:ln>
        </p:spPr>
      </p:pic>
      <p:cxnSp>
        <p:nvCxnSpPr>
          <p:cNvPr id="87" name="Google Shape;87;p15"/>
          <p:cNvCxnSpPr/>
          <p:nvPr/>
        </p:nvCxnSpPr>
        <p:spPr>
          <a:xfrm>
            <a:off x="1923375" y="261100"/>
            <a:ext cx="6884100" cy="17400"/>
          </a:xfrm>
          <a:prstGeom prst="straightConnector1">
            <a:avLst/>
          </a:prstGeom>
          <a:noFill/>
          <a:ln w="28575" cap="flat" cmpd="sng">
            <a:solidFill>
              <a:schemeClr val="lt1"/>
            </a:solidFill>
            <a:prstDash val="solid"/>
            <a:round/>
            <a:headEnd type="none" w="med" len="med"/>
            <a:tailEnd type="none" w="med" len="med"/>
          </a:ln>
        </p:spPr>
      </p:cxnSp>
      <p:cxnSp>
        <p:nvCxnSpPr>
          <p:cNvPr id="88" name="Google Shape;88;p15"/>
          <p:cNvCxnSpPr/>
          <p:nvPr/>
        </p:nvCxnSpPr>
        <p:spPr>
          <a:xfrm>
            <a:off x="1923375" y="735525"/>
            <a:ext cx="6884100" cy="17400"/>
          </a:xfrm>
          <a:prstGeom prst="straightConnector1">
            <a:avLst/>
          </a:prstGeom>
          <a:noFill/>
          <a:ln w="19050" cap="flat" cmpd="sng">
            <a:solidFill>
              <a:schemeClr val="lt1"/>
            </a:solidFill>
            <a:prstDash val="solid"/>
            <a:round/>
            <a:headEnd type="none" w="med" len="med"/>
            <a:tailEnd type="none" w="med" len="med"/>
          </a:ln>
        </p:spPr>
      </p:cxnSp>
      <p:cxnSp>
        <p:nvCxnSpPr>
          <p:cNvPr id="89" name="Google Shape;89;p15"/>
          <p:cNvCxnSpPr/>
          <p:nvPr/>
        </p:nvCxnSpPr>
        <p:spPr>
          <a:xfrm>
            <a:off x="1853850" y="4821700"/>
            <a:ext cx="6884100" cy="17400"/>
          </a:xfrm>
          <a:prstGeom prst="straightConnector1">
            <a:avLst/>
          </a:prstGeom>
          <a:noFill/>
          <a:ln w="28575" cap="flat" cmpd="sng">
            <a:solidFill>
              <a:schemeClr val="lt1"/>
            </a:solidFill>
            <a:prstDash val="solid"/>
            <a:round/>
            <a:headEnd type="none" w="med" len="med"/>
            <a:tailEnd type="none" w="med" len="med"/>
          </a:ln>
        </p:spPr>
      </p:cxnSp>
      <p:cxnSp>
        <p:nvCxnSpPr>
          <p:cNvPr id="90" name="Google Shape;90;p15"/>
          <p:cNvCxnSpPr/>
          <p:nvPr/>
        </p:nvCxnSpPr>
        <p:spPr>
          <a:xfrm flipH="1">
            <a:off x="5278500" y="269800"/>
            <a:ext cx="34800" cy="4542900"/>
          </a:xfrm>
          <a:prstGeom prst="straightConnector1">
            <a:avLst/>
          </a:prstGeom>
          <a:noFill/>
          <a:ln w="19050" cap="flat" cmpd="sng">
            <a:solidFill>
              <a:schemeClr val="lt1"/>
            </a:solidFill>
            <a:prstDash val="solid"/>
            <a:round/>
            <a:headEnd type="none" w="med" len="med"/>
            <a:tailEnd type="none" w="med" len="med"/>
          </a:ln>
        </p:spPr>
      </p:cxnSp>
      <p:sp>
        <p:nvSpPr>
          <p:cNvPr id="91" name="Google Shape;91;p15"/>
          <p:cNvSpPr txBox="1"/>
          <p:nvPr/>
        </p:nvSpPr>
        <p:spPr>
          <a:xfrm>
            <a:off x="2471675" y="257500"/>
            <a:ext cx="2188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dirty="0">
                <a:solidFill>
                  <a:schemeClr val="lt1"/>
                </a:solidFill>
                <a:latin typeface="Times New Roman"/>
                <a:ea typeface="Times New Roman"/>
                <a:cs typeface="Times New Roman"/>
                <a:sym typeface="Times New Roman"/>
              </a:rPr>
              <a:t>Human language</a:t>
            </a:r>
            <a:endParaRPr sz="1900" dirty="0">
              <a:solidFill>
                <a:schemeClr val="lt1"/>
              </a:solidFill>
              <a:latin typeface="Times New Roman"/>
              <a:ea typeface="Times New Roman"/>
              <a:cs typeface="Times New Roman"/>
              <a:sym typeface="Times New Roman"/>
            </a:endParaRPr>
          </a:p>
        </p:txBody>
      </p:sp>
      <p:sp>
        <p:nvSpPr>
          <p:cNvPr id="92" name="Google Shape;92;p15"/>
          <p:cNvSpPr txBox="1"/>
          <p:nvPr/>
        </p:nvSpPr>
        <p:spPr>
          <a:xfrm>
            <a:off x="6122675" y="257500"/>
            <a:ext cx="2188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lt1"/>
                </a:solidFill>
                <a:latin typeface="Times New Roman"/>
                <a:ea typeface="Times New Roman"/>
                <a:cs typeface="Times New Roman"/>
                <a:sym typeface="Times New Roman"/>
              </a:rPr>
              <a:t>AI’s language</a:t>
            </a:r>
            <a:endParaRPr sz="1900">
              <a:solidFill>
                <a:schemeClr val="lt1"/>
              </a:solidFill>
              <a:latin typeface="Times New Roman"/>
              <a:ea typeface="Times New Roman"/>
              <a:cs typeface="Times New Roman"/>
              <a:sym typeface="Times New Roman"/>
            </a:endParaRPr>
          </a:p>
        </p:txBody>
      </p:sp>
      <p:pic>
        <p:nvPicPr>
          <p:cNvPr id="93" name="Google Shape;93;p15"/>
          <p:cNvPicPr preferRelativeResize="0"/>
          <p:nvPr/>
        </p:nvPicPr>
        <p:blipFill>
          <a:blip r:embed="rId4">
            <a:alphaModFix/>
          </a:blip>
          <a:stretch>
            <a:fillRect/>
          </a:stretch>
        </p:blipFill>
        <p:spPr>
          <a:xfrm>
            <a:off x="2694150" y="3293269"/>
            <a:ext cx="1743851" cy="1330505"/>
          </a:xfrm>
          <a:prstGeom prst="rect">
            <a:avLst/>
          </a:prstGeom>
          <a:noFill/>
          <a:ln>
            <a:noFill/>
          </a:ln>
        </p:spPr>
      </p:pic>
      <p:sp>
        <p:nvSpPr>
          <p:cNvPr id="94" name="Google Shape;94;p15"/>
          <p:cNvSpPr/>
          <p:nvPr/>
        </p:nvSpPr>
        <p:spPr>
          <a:xfrm>
            <a:off x="3315575" y="2587061"/>
            <a:ext cx="501000" cy="412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 name="Google Shape;95;p15"/>
          <p:cNvSpPr txBox="1"/>
          <p:nvPr/>
        </p:nvSpPr>
        <p:spPr>
          <a:xfrm>
            <a:off x="2887017" y="3161000"/>
            <a:ext cx="1358100" cy="84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7600" b="1" dirty="0">
              <a:solidFill>
                <a:srgbClr val="FF0000"/>
              </a:solidFill>
            </a:endParaRPr>
          </a:p>
        </p:txBody>
      </p:sp>
      <p:sp>
        <p:nvSpPr>
          <p:cNvPr id="99" name="Google Shape;99;p15"/>
          <p:cNvSpPr/>
          <p:nvPr/>
        </p:nvSpPr>
        <p:spPr>
          <a:xfrm>
            <a:off x="6966575" y="2587061"/>
            <a:ext cx="501000" cy="412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61;p14">
            <a:extLst>
              <a:ext uri="{FF2B5EF4-FFF2-40B4-BE49-F238E27FC236}">
                <a16:creationId xmlns:a16="http://schemas.microsoft.com/office/drawing/2014/main" id="{04B58B44-D26D-3507-5EE0-F867ED31ECB8}"/>
              </a:ext>
            </a:extLst>
          </p:cNvPr>
          <p:cNvSpPr/>
          <p:nvPr/>
        </p:nvSpPr>
        <p:spPr>
          <a:xfrm>
            <a:off x="130625" y="263638"/>
            <a:ext cx="261000" cy="4490700"/>
          </a:xfrm>
          <a:prstGeom prst="upArrow">
            <a:avLst>
              <a:gd name="adj1" fmla="val 50000"/>
              <a:gd name="adj2" fmla="val 50000"/>
            </a:avLst>
          </a:prstGeom>
          <a:gradFill flip="none" rotWithShape="1">
            <a:gsLst>
              <a:gs pos="0">
                <a:srgbClr val="FFFF00"/>
              </a:gs>
              <a:gs pos="48000">
                <a:schemeClr val="accent2">
                  <a:lumMod val="97000"/>
                  <a:lumOff val="3000"/>
                </a:schemeClr>
              </a:gs>
              <a:gs pos="100000">
                <a:srgbClr val="7030A0"/>
              </a:gs>
            </a:gsLst>
            <a:lin ang="162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 name="Google Shape;62;p14">
            <a:extLst>
              <a:ext uri="{FF2B5EF4-FFF2-40B4-BE49-F238E27FC236}">
                <a16:creationId xmlns:a16="http://schemas.microsoft.com/office/drawing/2014/main" id="{47A5DAB6-DA70-DE62-3529-906FF168027C}"/>
              </a:ext>
            </a:extLst>
          </p:cNvPr>
          <p:cNvSpPr txBox="1"/>
          <p:nvPr/>
        </p:nvSpPr>
        <p:spPr>
          <a:xfrm>
            <a:off x="478800" y="265138"/>
            <a:ext cx="112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rgbClr val="7030A0"/>
                </a:solidFill>
                <a:latin typeface="Times New Roman"/>
                <a:ea typeface="Times New Roman"/>
                <a:cs typeface="Times New Roman"/>
                <a:sym typeface="Times New Roman"/>
              </a:rPr>
              <a:t>Complex</a:t>
            </a:r>
            <a:endParaRPr sz="1800" dirty="0">
              <a:solidFill>
                <a:srgbClr val="7030A0"/>
              </a:solidFill>
              <a:latin typeface="Times New Roman"/>
              <a:ea typeface="Times New Roman"/>
              <a:cs typeface="Times New Roman"/>
              <a:sym typeface="Times New Roman"/>
            </a:endParaRPr>
          </a:p>
        </p:txBody>
      </p:sp>
      <p:sp>
        <p:nvSpPr>
          <p:cNvPr id="4" name="Google Shape;63;p14">
            <a:extLst>
              <a:ext uri="{FF2B5EF4-FFF2-40B4-BE49-F238E27FC236}">
                <a16:creationId xmlns:a16="http://schemas.microsoft.com/office/drawing/2014/main" id="{711B79F3-E903-E156-6D04-00651339A8D8}"/>
              </a:ext>
            </a:extLst>
          </p:cNvPr>
          <p:cNvSpPr txBox="1"/>
          <p:nvPr/>
        </p:nvSpPr>
        <p:spPr>
          <a:xfrm>
            <a:off x="295875" y="4167063"/>
            <a:ext cx="1627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rgbClr val="FFFF00"/>
                </a:solidFill>
                <a:latin typeface="Times New Roman"/>
                <a:ea typeface="Times New Roman"/>
                <a:cs typeface="Times New Roman"/>
                <a:sym typeface="Times New Roman"/>
              </a:rPr>
              <a:t>Fundamental,</a:t>
            </a:r>
            <a:br>
              <a:rPr lang="en" sz="1800" dirty="0">
                <a:solidFill>
                  <a:srgbClr val="FFFF00"/>
                </a:solidFill>
                <a:latin typeface="Times New Roman"/>
                <a:ea typeface="Times New Roman"/>
                <a:cs typeface="Times New Roman"/>
                <a:sym typeface="Times New Roman"/>
              </a:rPr>
            </a:br>
            <a:r>
              <a:rPr lang="en" sz="1800" dirty="0">
                <a:solidFill>
                  <a:srgbClr val="FFFF00"/>
                </a:solidFill>
                <a:latin typeface="Times New Roman"/>
                <a:ea typeface="Times New Roman"/>
                <a:cs typeface="Times New Roman"/>
                <a:sym typeface="Times New Roman"/>
              </a:rPr>
              <a:t>simple</a:t>
            </a:r>
            <a:endParaRPr sz="1800" dirty="0">
              <a:solidFill>
                <a:srgbClr val="FFFF00"/>
              </a:solidFill>
              <a:latin typeface="Times New Roman"/>
              <a:ea typeface="Times New Roman"/>
              <a:cs typeface="Times New Roman"/>
              <a:sym typeface="Times New Roman"/>
            </a:endParaRPr>
          </a:p>
        </p:txBody>
      </p:sp>
      <p:sp>
        <p:nvSpPr>
          <p:cNvPr id="5" name="Rounded Rectangle 4">
            <a:extLst>
              <a:ext uri="{FF2B5EF4-FFF2-40B4-BE49-F238E27FC236}">
                <a16:creationId xmlns:a16="http://schemas.microsoft.com/office/drawing/2014/main" id="{94E1DC2D-BEBC-9711-A927-874466ECF485}"/>
              </a:ext>
            </a:extLst>
          </p:cNvPr>
          <p:cNvSpPr/>
          <p:nvPr/>
        </p:nvSpPr>
        <p:spPr>
          <a:xfrm>
            <a:off x="1599218" y="788349"/>
            <a:ext cx="3677100" cy="1742410"/>
          </a:xfrm>
          <a:prstGeom prst="roundRect">
            <a:avLst/>
          </a:prstGeom>
          <a:solidFill>
            <a:srgbClr val="7030A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oogle Shape;96;p15"/>
          <p:cNvPicPr preferRelativeResize="0"/>
          <p:nvPr/>
        </p:nvPicPr>
        <p:blipFill>
          <a:blip r:embed="rId5">
            <a:alphaModFix/>
          </a:blip>
          <a:stretch>
            <a:fillRect/>
          </a:stretch>
        </p:blipFill>
        <p:spPr>
          <a:xfrm>
            <a:off x="1733199" y="946636"/>
            <a:ext cx="1743849" cy="877040"/>
          </a:xfrm>
          <a:prstGeom prst="rect">
            <a:avLst/>
          </a:prstGeom>
          <a:noFill/>
          <a:ln>
            <a:noFill/>
          </a:ln>
        </p:spPr>
      </p:pic>
      <p:pic>
        <p:nvPicPr>
          <p:cNvPr id="97" name="Google Shape;97;p15"/>
          <p:cNvPicPr preferRelativeResize="0"/>
          <p:nvPr/>
        </p:nvPicPr>
        <p:blipFill>
          <a:blip r:embed="rId6">
            <a:alphaModFix/>
          </a:blip>
          <a:stretch>
            <a:fillRect/>
          </a:stretch>
        </p:blipFill>
        <p:spPr>
          <a:xfrm>
            <a:off x="3232475" y="1278430"/>
            <a:ext cx="1950350" cy="1014925"/>
          </a:xfrm>
          <a:prstGeom prst="rect">
            <a:avLst/>
          </a:prstGeom>
          <a:noFill/>
          <a:ln>
            <a:noFill/>
          </a:ln>
        </p:spPr>
      </p:pic>
      <p:sp>
        <p:nvSpPr>
          <p:cNvPr id="7" name="Rounded Rectangle 6">
            <a:extLst>
              <a:ext uri="{FF2B5EF4-FFF2-40B4-BE49-F238E27FC236}">
                <a16:creationId xmlns:a16="http://schemas.microsoft.com/office/drawing/2014/main" id="{DEC4BF50-CC50-1E67-1880-3CBE3342FF0F}"/>
              </a:ext>
            </a:extLst>
          </p:cNvPr>
          <p:cNvSpPr/>
          <p:nvPr/>
        </p:nvSpPr>
        <p:spPr>
          <a:xfrm>
            <a:off x="5335575" y="771502"/>
            <a:ext cx="3677100" cy="1742410"/>
          </a:xfrm>
          <a:prstGeom prst="roundRect">
            <a:avLst/>
          </a:prstGeom>
          <a:solidFill>
            <a:srgbClr val="7030A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7DDEF0D-DA06-F970-B867-52D33D4C6E62}"/>
              </a:ext>
            </a:extLst>
          </p:cNvPr>
          <p:cNvSpPr/>
          <p:nvPr/>
        </p:nvSpPr>
        <p:spPr>
          <a:xfrm>
            <a:off x="5907006" y="948436"/>
            <a:ext cx="2643285" cy="1466622"/>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72;p14">
            <a:extLst>
              <a:ext uri="{FF2B5EF4-FFF2-40B4-BE49-F238E27FC236}">
                <a16:creationId xmlns:a16="http://schemas.microsoft.com/office/drawing/2014/main" id="{59D9EB4D-292B-62DF-F644-C1C304E21329}"/>
              </a:ext>
            </a:extLst>
          </p:cNvPr>
          <p:cNvSpPr txBox="1"/>
          <p:nvPr/>
        </p:nvSpPr>
        <p:spPr>
          <a:xfrm>
            <a:off x="6560511" y="903115"/>
            <a:ext cx="1358100" cy="84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600" b="1" dirty="0">
                <a:solidFill>
                  <a:srgbClr val="FF0000"/>
                </a:solidFill>
              </a:rPr>
              <a:t>?</a:t>
            </a:r>
            <a:endParaRPr sz="7600" b="1" dirty="0">
              <a:solidFill>
                <a:srgbClr val="FF0000"/>
              </a:solidFill>
            </a:endParaRPr>
          </a:p>
        </p:txBody>
      </p:sp>
      <p:sp>
        <p:nvSpPr>
          <p:cNvPr id="6" name="Rounded Rectangle 5">
            <a:extLst>
              <a:ext uri="{FF2B5EF4-FFF2-40B4-BE49-F238E27FC236}">
                <a16:creationId xmlns:a16="http://schemas.microsoft.com/office/drawing/2014/main" id="{23258F7B-60C1-AB3A-6307-9EF1BCDFDD10}"/>
              </a:ext>
            </a:extLst>
          </p:cNvPr>
          <p:cNvSpPr/>
          <p:nvPr/>
        </p:nvSpPr>
        <p:spPr>
          <a:xfrm>
            <a:off x="5313300" y="3046166"/>
            <a:ext cx="3677100" cy="1742410"/>
          </a:xfrm>
          <a:prstGeom prst="roundRect">
            <a:avLst/>
          </a:prstGeom>
          <a:solidFill>
            <a:srgbClr val="FFFF0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Google Shape;100;p15"/>
          <p:cNvPicPr preferRelativeResize="0"/>
          <p:nvPr/>
        </p:nvPicPr>
        <p:blipFill>
          <a:blip r:embed="rId7">
            <a:alphaModFix/>
          </a:blip>
          <a:stretch>
            <a:fillRect/>
          </a:stretch>
        </p:blipFill>
        <p:spPr>
          <a:xfrm>
            <a:off x="5988725" y="3375949"/>
            <a:ext cx="895376" cy="1261652"/>
          </a:xfrm>
          <a:prstGeom prst="rect">
            <a:avLst/>
          </a:prstGeom>
          <a:noFill/>
          <a:ln>
            <a:noFill/>
          </a:ln>
        </p:spPr>
      </p:pic>
      <p:pic>
        <p:nvPicPr>
          <p:cNvPr id="101" name="Google Shape;101;p15"/>
          <p:cNvPicPr preferRelativeResize="0"/>
          <p:nvPr/>
        </p:nvPicPr>
        <p:blipFill>
          <a:blip r:embed="rId8">
            <a:alphaModFix/>
          </a:blip>
          <a:stretch>
            <a:fillRect/>
          </a:stretch>
        </p:blipFill>
        <p:spPr>
          <a:xfrm>
            <a:off x="7174125" y="3533875"/>
            <a:ext cx="1446858" cy="849300"/>
          </a:xfrm>
          <a:prstGeom prst="rect">
            <a:avLst/>
          </a:prstGeom>
          <a:noFill/>
          <a:ln>
            <a:noFill/>
          </a:ln>
        </p:spPr>
      </p:pic>
      <p:sp>
        <p:nvSpPr>
          <p:cNvPr id="12" name="Rounded Rectangle 11">
            <a:extLst>
              <a:ext uri="{FF2B5EF4-FFF2-40B4-BE49-F238E27FC236}">
                <a16:creationId xmlns:a16="http://schemas.microsoft.com/office/drawing/2014/main" id="{AF22EE47-77C3-76AB-C2A8-D199CA126AC6}"/>
              </a:ext>
            </a:extLst>
          </p:cNvPr>
          <p:cNvSpPr/>
          <p:nvPr/>
        </p:nvSpPr>
        <p:spPr>
          <a:xfrm>
            <a:off x="1584000" y="3060865"/>
            <a:ext cx="3677100" cy="1742410"/>
          </a:xfrm>
          <a:prstGeom prst="roundRect">
            <a:avLst/>
          </a:prstGeom>
          <a:solidFill>
            <a:srgbClr val="FFFF0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CA0D046-752A-7B51-4437-20BD1DB073EF}"/>
              </a:ext>
            </a:extLst>
          </p:cNvPr>
          <p:cNvSpPr/>
          <p:nvPr/>
        </p:nvSpPr>
        <p:spPr>
          <a:xfrm>
            <a:off x="2233512" y="3206321"/>
            <a:ext cx="2643285" cy="1466622"/>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72;p14">
            <a:extLst>
              <a:ext uri="{FF2B5EF4-FFF2-40B4-BE49-F238E27FC236}">
                <a16:creationId xmlns:a16="http://schemas.microsoft.com/office/drawing/2014/main" id="{0E7AB2F2-89EE-C4C0-DEDC-3D52D6FD203D}"/>
              </a:ext>
            </a:extLst>
          </p:cNvPr>
          <p:cNvSpPr txBox="1"/>
          <p:nvPr/>
        </p:nvSpPr>
        <p:spPr>
          <a:xfrm>
            <a:off x="2887017" y="3161000"/>
            <a:ext cx="1358100" cy="84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600" b="1" dirty="0">
                <a:solidFill>
                  <a:srgbClr val="FF0000"/>
                </a:solidFill>
              </a:rPr>
              <a:t>?</a:t>
            </a:r>
            <a:endParaRPr sz="7600" b="1" dirty="0">
              <a:solidFill>
                <a:srgbClr val="FF0000"/>
              </a:solidFill>
            </a:endParaRPr>
          </a:p>
        </p:txBody>
      </p:sp>
      <p:sp>
        <p:nvSpPr>
          <p:cNvPr id="13" name="Left-Right Arrow 12">
            <a:extLst>
              <a:ext uri="{FF2B5EF4-FFF2-40B4-BE49-F238E27FC236}">
                <a16:creationId xmlns:a16="http://schemas.microsoft.com/office/drawing/2014/main" id="{CF4B2615-F912-D43B-09FA-64C6D8B5A2DD}"/>
              </a:ext>
            </a:extLst>
          </p:cNvPr>
          <p:cNvSpPr/>
          <p:nvPr/>
        </p:nvSpPr>
        <p:spPr>
          <a:xfrm>
            <a:off x="4645720" y="1278430"/>
            <a:ext cx="1275409" cy="669633"/>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b="1" dirty="0">
                <a:latin typeface="Times New Roman" panose="02020603050405020304" pitchFamily="18" charset="0"/>
                <a:cs typeface="Times New Roman" panose="02020603050405020304" pitchFamily="18" charset="0"/>
              </a:rPr>
              <a:t>Q2</a:t>
            </a:r>
          </a:p>
        </p:txBody>
      </p:sp>
      <p:sp>
        <p:nvSpPr>
          <p:cNvPr id="14" name="Left-Right Arrow 13">
            <a:extLst>
              <a:ext uri="{FF2B5EF4-FFF2-40B4-BE49-F238E27FC236}">
                <a16:creationId xmlns:a16="http://schemas.microsoft.com/office/drawing/2014/main" id="{76C76896-BAED-A2BB-65C2-7005E4423541}"/>
              </a:ext>
            </a:extLst>
          </p:cNvPr>
          <p:cNvSpPr/>
          <p:nvPr/>
        </p:nvSpPr>
        <p:spPr>
          <a:xfrm>
            <a:off x="4623395" y="3604815"/>
            <a:ext cx="1275409" cy="669633"/>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b="1" dirty="0">
                <a:latin typeface="Times New Roman" panose="02020603050405020304" pitchFamily="18" charset="0"/>
                <a:cs typeface="Times New Roman" panose="02020603050405020304" pitchFamily="18" charset="0"/>
              </a:rPr>
              <a:t>Q1</a:t>
            </a:r>
          </a:p>
        </p:txBody>
      </p:sp>
      <p:sp>
        <p:nvSpPr>
          <p:cNvPr id="15" name="Rectangle 14">
            <a:extLst>
              <a:ext uri="{FF2B5EF4-FFF2-40B4-BE49-F238E27FC236}">
                <a16:creationId xmlns:a16="http://schemas.microsoft.com/office/drawing/2014/main" id="{7CB7FC04-B5E5-FC24-2B0E-24D8532D5AF6}"/>
              </a:ext>
            </a:extLst>
          </p:cNvPr>
          <p:cNvSpPr/>
          <p:nvPr/>
        </p:nvSpPr>
        <p:spPr>
          <a:xfrm>
            <a:off x="1584000" y="2592625"/>
            <a:ext cx="7428675" cy="227719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i="0" u="none" strike="noStrike" dirty="0">
                <a:solidFill>
                  <a:schemeClr val="tx1"/>
                </a:solidFill>
                <a:effectLst/>
                <a:latin typeface="Times New Roman" panose="02020603050405020304" pitchFamily="18" charset="0"/>
              </a:rPr>
              <a:t>Q2. From the perspective of humans, how does AI generate text?</a:t>
            </a:r>
          </a:p>
        </p:txBody>
      </p:sp>
    </p:spTree>
    <p:extLst>
      <p:ext uri="{BB962C8B-B14F-4D97-AF65-F5344CB8AC3E}">
        <p14:creationId xmlns:p14="http://schemas.microsoft.com/office/powerpoint/2010/main" val="331912854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1206</TotalTime>
  <Words>1265</Words>
  <Application>Microsoft Macintosh PowerPoint</Application>
  <PresentationFormat>On-screen Show (16:9)</PresentationFormat>
  <Paragraphs>98</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KANGHYEON KIM</cp:lastModifiedBy>
  <cp:revision>3</cp:revision>
  <dcterms:modified xsi:type="dcterms:W3CDTF">2023-12-04T04:50:22Z</dcterms:modified>
</cp:coreProperties>
</file>